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9" r:id="rId3"/>
    <p:sldId id="259" r:id="rId4"/>
    <p:sldId id="257" r:id="rId5"/>
    <p:sldId id="295" r:id="rId6"/>
    <p:sldId id="279" r:id="rId7"/>
    <p:sldId id="278" r:id="rId8"/>
    <p:sldId id="277" r:id="rId9"/>
    <p:sldId id="276" r:id="rId10"/>
    <p:sldId id="275" r:id="rId11"/>
    <p:sldId id="271" r:id="rId12"/>
    <p:sldId id="274" r:id="rId13"/>
    <p:sldId id="260" r:id="rId14"/>
    <p:sldId id="261" r:id="rId15"/>
    <p:sldId id="283" r:id="rId16"/>
    <p:sldId id="273" r:id="rId17"/>
    <p:sldId id="282" r:id="rId18"/>
    <p:sldId id="307" r:id="rId19"/>
    <p:sldId id="306" r:id="rId20"/>
    <p:sldId id="296" r:id="rId21"/>
    <p:sldId id="262" r:id="rId22"/>
    <p:sldId id="263" r:id="rId23"/>
    <p:sldId id="293" r:id="rId24"/>
    <p:sldId id="265" r:id="rId25"/>
    <p:sldId id="305" r:id="rId26"/>
    <p:sldId id="298" r:id="rId27"/>
    <p:sldId id="284" r:id="rId28"/>
    <p:sldId id="302" r:id="rId29"/>
    <p:sldId id="303" r:id="rId30"/>
    <p:sldId id="266" r:id="rId31"/>
    <p:sldId id="291" r:id="rId32"/>
    <p:sldId id="292" r:id="rId33"/>
    <p:sldId id="290" r:id="rId34"/>
    <p:sldId id="287" r:id="rId35"/>
    <p:sldId id="299" r:id="rId36"/>
    <p:sldId id="300" r:id="rId37"/>
    <p:sldId id="294" r:id="rId38"/>
    <p:sldId id="258" r:id="rId39"/>
    <p:sldId id="308" r:id="rId40"/>
    <p:sldId id="288" r:id="rId41"/>
    <p:sldId id="268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31" autoAdjust="0"/>
  </p:normalViewPr>
  <p:slideViewPr>
    <p:cSldViewPr snapToGrid="0">
      <p:cViewPr varScale="1">
        <p:scale>
          <a:sx n="62" d="100"/>
          <a:sy n="62" d="100"/>
        </p:scale>
        <p:origin x="84" y="324"/>
      </p:cViewPr>
      <p:guideLst/>
    </p:cSldViewPr>
  </p:slideViewPr>
  <p:outlineViewPr>
    <p:cViewPr>
      <p:scale>
        <a:sx n="33" d="100"/>
        <a:sy n="33" d="100"/>
      </p:scale>
      <p:origin x="0" y="-237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04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est\Documents\AAPT%20--%20Cal%20of%20780%20nm%20Laser%20--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wiest\Desktop\Krypton%20Data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est\AppData\Roaming\Microsoft\AddIns\AAPT%20Talk%20--%20Hyperfine%20Splitting%20in%20Cs%20--%202015.xlam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est\Documents\AAPT%20Talk%20--%20Cs%20894%20nm%20Line%20--%202015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est\Documents\Birge-Sponer%20Graph%20for%20Iodine%20201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ch\Documents\Electro-Optics\Nitrogen%20Las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ch\Documents\Electro-Optics\Nitrogen%20Las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ch\Documents\Electro-Optics\Nitrogen%20Las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3392250793826"/>
          <c:y val="2.5428241058855942E-2"/>
          <c:w val="0.8585579615048119"/>
          <c:h val="0.7353658033237625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4.543725512571798E-2"/>
                  <c:y val="0.375346915387164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Sheet1!$A$2:$A$30</c:f>
              <c:numCache>
                <c:formatCode>General</c:formatCode>
                <c:ptCount val="29"/>
                <c:pt idx="0">
                  <c:v>12.07</c:v>
                </c:pt>
                <c:pt idx="1">
                  <c:v>14.14</c:v>
                </c:pt>
                <c:pt idx="2">
                  <c:v>16.100000000000001</c:v>
                </c:pt>
                <c:pt idx="3">
                  <c:v>18.2</c:v>
                </c:pt>
                <c:pt idx="4">
                  <c:v>20.25</c:v>
                </c:pt>
                <c:pt idx="5">
                  <c:v>22.18</c:v>
                </c:pt>
                <c:pt idx="6">
                  <c:v>24</c:v>
                </c:pt>
                <c:pt idx="7">
                  <c:v>26.22</c:v>
                </c:pt>
                <c:pt idx="8">
                  <c:v>28.4</c:v>
                </c:pt>
                <c:pt idx="9">
                  <c:v>30.09</c:v>
                </c:pt>
                <c:pt idx="10">
                  <c:v>32.94</c:v>
                </c:pt>
                <c:pt idx="11">
                  <c:v>34.08</c:v>
                </c:pt>
                <c:pt idx="12">
                  <c:v>36.04</c:v>
                </c:pt>
                <c:pt idx="13">
                  <c:v>38.130000000000003</c:v>
                </c:pt>
                <c:pt idx="14">
                  <c:v>40.72</c:v>
                </c:pt>
                <c:pt idx="15">
                  <c:v>42.15</c:v>
                </c:pt>
                <c:pt idx="16">
                  <c:v>44.3</c:v>
                </c:pt>
                <c:pt idx="17">
                  <c:v>46.02</c:v>
                </c:pt>
                <c:pt idx="18">
                  <c:v>48.3</c:v>
                </c:pt>
                <c:pt idx="19">
                  <c:v>50.1</c:v>
                </c:pt>
                <c:pt idx="20">
                  <c:v>52.4</c:v>
                </c:pt>
                <c:pt idx="21">
                  <c:v>54.2</c:v>
                </c:pt>
                <c:pt idx="22">
                  <c:v>56.09</c:v>
                </c:pt>
                <c:pt idx="23">
                  <c:v>58.1</c:v>
                </c:pt>
                <c:pt idx="24">
                  <c:v>60</c:v>
                </c:pt>
                <c:pt idx="25">
                  <c:v>62.15</c:v>
                </c:pt>
                <c:pt idx="26">
                  <c:v>64.010000000000005</c:v>
                </c:pt>
                <c:pt idx="27">
                  <c:v>66.12</c:v>
                </c:pt>
                <c:pt idx="28">
                  <c:v>67.849999999999994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779.08199999999999</c:v>
                </c:pt>
                <c:pt idx="1">
                  <c:v>779.20500000000004</c:v>
                </c:pt>
                <c:pt idx="2">
                  <c:v>779.33799999999997</c:v>
                </c:pt>
                <c:pt idx="3">
                  <c:v>779.57299999999998</c:v>
                </c:pt>
                <c:pt idx="4">
                  <c:v>779.69600000000003</c:v>
                </c:pt>
                <c:pt idx="5">
                  <c:v>779.69600000000003</c:v>
                </c:pt>
                <c:pt idx="6">
                  <c:v>779.94200000000001</c:v>
                </c:pt>
                <c:pt idx="7">
                  <c:v>779.94200000000001</c:v>
                </c:pt>
                <c:pt idx="8">
                  <c:v>779.94200000000001</c:v>
                </c:pt>
                <c:pt idx="9">
                  <c:v>780.06500000000005</c:v>
                </c:pt>
                <c:pt idx="10">
                  <c:v>780.06500000000005</c:v>
                </c:pt>
                <c:pt idx="11">
                  <c:v>780.18799999999999</c:v>
                </c:pt>
                <c:pt idx="12">
                  <c:v>780.31100000000004</c:v>
                </c:pt>
                <c:pt idx="13">
                  <c:v>780.31100000000004</c:v>
                </c:pt>
                <c:pt idx="14">
                  <c:v>780.31100000000004</c:v>
                </c:pt>
                <c:pt idx="15">
                  <c:v>780.31100000000004</c:v>
                </c:pt>
                <c:pt idx="16">
                  <c:v>780.55700000000002</c:v>
                </c:pt>
                <c:pt idx="17">
                  <c:v>780.68</c:v>
                </c:pt>
                <c:pt idx="18">
                  <c:v>780.68</c:v>
                </c:pt>
                <c:pt idx="19">
                  <c:v>780.68</c:v>
                </c:pt>
                <c:pt idx="20">
                  <c:v>780.92600000000004</c:v>
                </c:pt>
                <c:pt idx="21">
                  <c:v>780.92600000000004</c:v>
                </c:pt>
                <c:pt idx="22">
                  <c:v>781.048</c:v>
                </c:pt>
                <c:pt idx="23">
                  <c:v>781.048</c:v>
                </c:pt>
                <c:pt idx="24">
                  <c:v>781.048</c:v>
                </c:pt>
                <c:pt idx="25">
                  <c:v>781.048</c:v>
                </c:pt>
                <c:pt idx="26">
                  <c:v>781.048</c:v>
                </c:pt>
                <c:pt idx="27">
                  <c:v>781.17100000000005</c:v>
                </c:pt>
                <c:pt idx="28">
                  <c:v>781.17100000000005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21907680"/>
        <c:axId val="-1521906592"/>
      </c:scatterChart>
      <c:valAx>
        <c:axId val="-15219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1906592"/>
        <c:crosses val="autoZero"/>
        <c:crossBetween val="midCat"/>
      </c:valAx>
      <c:valAx>
        <c:axId val="-152190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1907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7776636616075"/>
          <c:y val="0.16184102453084545"/>
          <c:w val="0.87758238497647167"/>
          <c:h val="0.677345537757437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'Krypton Data'!$P$4:$P$8</c:f>
              <c:numCache>
                <c:formatCode>General</c:formatCode>
                <c:ptCount val="5"/>
                <c:pt idx="0">
                  <c:v>61.7</c:v>
                </c:pt>
                <c:pt idx="1">
                  <c:v>61.8</c:v>
                </c:pt>
                <c:pt idx="2">
                  <c:v>61.9</c:v>
                </c:pt>
                <c:pt idx="3">
                  <c:v>62.2</c:v>
                </c:pt>
                <c:pt idx="4">
                  <c:v>62.5</c:v>
                </c:pt>
              </c:numCache>
            </c:numRef>
          </c:cat>
          <c:val>
            <c:numRef>
              <c:f>'Krypton Data'!$Q$4:$Q$8</c:f>
              <c:numCache>
                <c:formatCode>General</c:formatCode>
                <c:ptCount val="5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17829024"/>
        <c:axId val="-1517837184"/>
      </c:barChart>
      <c:catAx>
        <c:axId val="-1517829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Injection Current  [mA]</a:t>
                </a:r>
              </a:p>
            </c:rich>
          </c:tx>
          <c:layout>
            <c:manualLayout>
              <c:xMode val="edge"/>
              <c:yMode val="edge"/>
              <c:x val="0.43018744338373632"/>
              <c:y val="0.955758962623951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51783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5178371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Height of Jump  [mV]</a:t>
                </a:r>
              </a:p>
            </c:rich>
          </c:tx>
          <c:layout>
            <c:manualLayout>
              <c:xMode val="edge"/>
              <c:yMode val="edge"/>
              <c:x val="1.3027919957264765E-2"/>
              <c:y val="0.198975349651072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517829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01818250979496E-2"/>
          <c:y val="3.3319628804269454E-2"/>
          <c:w val="0.90446450987104876"/>
          <c:h val="0.8224904615545839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Sheet1!$A$2:$A$38</c:f>
              <c:numCache>
                <c:formatCode>General</c:formatCode>
                <c:ptCount val="37"/>
                <c:pt idx="0">
                  <c:v>46.89</c:v>
                </c:pt>
                <c:pt idx="1">
                  <c:v>47</c:v>
                </c:pt>
                <c:pt idx="2">
                  <c:v>47.07</c:v>
                </c:pt>
                <c:pt idx="3">
                  <c:v>47.16</c:v>
                </c:pt>
                <c:pt idx="4">
                  <c:v>47.24</c:v>
                </c:pt>
                <c:pt idx="5">
                  <c:v>47.33</c:v>
                </c:pt>
                <c:pt idx="6">
                  <c:v>48.46</c:v>
                </c:pt>
                <c:pt idx="7">
                  <c:v>48.53</c:v>
                </c:pt>
                <c:pt idx="8">
                  <c:v>48.6</c:v>
                </c:pt>
                <c:pt idx="9">
                  <c:v>48.66</c:v>
                </c:pt>
                <c:pt idx="10">
                  <c:v>48.73</c:v>
                </c:pt>
                <c:pt idx="11">
                  <c:v>48.8</c:v>
                </c:pt>
                <c:pt idx="12">
                  <c:v>48.9</c:v>
                </c:pt>
                <c:pt idx="13">
                  <c:v>49.01</c:v>
                </c:pt>
                <c:pt idx="14">
                  <c:v>49.11</c:v>
                </c:pt>
                <c:pt idx="15">
                  <c:v>49.21</c:v>
                </c:pt>
                <c:pt idx="16">
                  <c:v>49.58</c:v>
                </c:pt>
                <c:pt idx="17">
                  <c:v>49.71</c:v>
                </c:pt>
                <c:pt idx="18">
                  <c:v>49.78</c:v>
                </c:pt>
                <c:pt idx="19">
                  <c:v>49.82</c:v>
                </c:pt>
                <c:pt idx="20">
                  <c:v>49.86</c:v>
                </c:pt>
                <c:pt idx="21">
                  <c:v>49.89</c:v>
                </c:pt>
                <c:pt idx="22">
                  <c:v>49.95</c:v>
                </c:pt>
                <c:pt idx="23">
                  <c:v>49.99</c:v>
                </c:pt>
                <c:pt idx="24">
                  <c:v>50.05</c:v>
                </c:pt>
                <c:pt idx="25">
                  <c:v>50.13</c:v>
                </c:pt>
                <c:pt idx="26">
                  <c:v>50.2</c:v>
                </c:pt>
                <c:pt idx="27">
                  <c:v>50.28</c:v>
                </c:pt>
                <c:pt idx="28">
                  <c:v>50.34</c:v>
                </c:pt>
                <c:pt idx="29">
                  <c:v>50.4</c:v>
                </c:pt>
                <c:pt idx="30">
                  <c:v>50.5</c:v>
                </c:pt>
                <c:pt idx="31">
                  <c:v>50.58</c:v>
                </c:pt>
                <c:pt idx="32">
                  <c:v>50.64</c:v>
                </c:pt>
                <c:pt idx="33">
                  <c:v>50.75</c:v>
                </c:pt>
                <c:pt idx="34">
                  <c:v>50.83</c:v>
                </c:pt>
                <c:pt idx="35">
                  <c:v>50.88</c:v>
                </c:pt>
                <c:pt idx="36">
                  <c:v>50.96</c:v>
                </c:pt>
              </c:numCache>
            </c:numRef>
          </c:xVal>
          <c:yVal>
            <c:numRef>
              <c:f>Sheet1!$B$2:$B$38</c:f>
              <c:numCache>
                <c:formatCode>General</c:formatCode>
                <c:ptCount val="37"/>
                <c:pt idx="0">
                  <c:v>0.32</c:v>
                </c:pt>
                <c:pt idx="1">
                  <c:v>0.38</c:v>
                </c:pt>
                <c:pt idx="2">
                  <c:v>0.4</c:v>
                </c:pt>
                <c:pt idx="3">
                  <c:v>0.43</c:v>
                </c:pt>
                <c:pt idx="4">
                  <c:v>0.34</c:v>
                </c:pt>
                <c:pt idx="5">
                  <c:v>0.3</c:v>
                </c:pt>
                <c:pt idx="6">
                  <c:v>0.37</c:v>
                </c:pt>
                <c:pt idx="7">
                  <c:v>0.6</c:v>
                </c:pt>
                <c:pt idx="8">
                  <c:v>0.68</c:v>
                </c:pt>
                <c:pt idx="9">
                  <c:v>0.71</c:v>
                </c:pt>
                <c:pt idx="10">
                  <c:v>0.68</c:v>
                </c:pt>
                <c:pt idx="11">
                  <c:v>0.6</c:v>
                </c:pt>
                <c:pt idx="12">
                  <c:v>0.4</c:v>
                </c:pt>
                <c:pt idx="13">
                  <c:v>0.3</c:v>
                </c:pt>
                <c:pt idx="14">
                  <c:v>0.28999999999999998</c:v>
                </c:pt>
                <c:pt idx="15">
                  <c:v>0.28999999999999998</c:v>
                </c:pt>
                <c:pt idx="16">
                  <c:v>0.3</c:v>
                </c:pt>
                <c:pt idx="17">
                  <c:v>0.32</c:v>
                </c:pt>
                <c:pt idx="18">
                  <c:v>0.36</c:v>
                </c:pt>
                <c:pt idx="19">
                  <c:v>0.6</c:v>
                </c:pt>
                <c:pt idx="20">
                  <c:v>0.87</c:v>
                </c:pt>
                <c:pt idx="21">
                  <c:v>0.81</c:v>
                </c:pt>
                <c:pt idx="22">
                  <c:v>1.1499999999999999</c:v>
                </c:pt>
                <c:pt idx="23">
                  <c:v>1.51</c:v>
                </c:pt>
                <c:pt idx="24">
                  <c:v>1.45</c:v>
                </c:pt>
                <c:pt idx="25">
                  <c:v>1.24</c:v>
                </c:pt>
                <c:pt idx="26">
                  <c:v>0.87</c:v>
                </c:pt>
                <c:pt idx="27">
                  <c:v>0.52</c:v>
                </c:pt>
                <c:pt idx="28">
                  <c:v>0.54</c:v>
                </c:pt>
                <c:pt idx="29">
                  <c:v>0.57999999999999996</c:v>
                </c:pt>
                <c:pt idx="30">
                  <c:v>0.94</c:v>
                </c:pt>
                <c:pt idx="31">
                  <c:v>1.03</c:v>
                </c:pt>
                <c:pt idx="32">
                  <c:v>0.9</c:v>
                </c:pt>
                <c:pt idx="33">
                  <c:v>0.61</c:v>
                </c:pt>
                <c:pt idx="34">
                  <c:v>0.48</c:v>
                </c:pt>
                <c:pt idx="35">
                  <c:v>0.38</c:v>
                </c:pt>
                <c:pt idx="36">
                  <c:v>0.35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17836640"/>
        <c:axId val="-1517833376"/>
      </c:scatterChart>
      <c:valAx>
        <c:axId val="-151783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33376"/>
        <c:crosses val="autoZero"/>
        <c:crossBetween val="midCat"/>
      </c:valAx>
      <c:valAx>
        <c:axId val="-151783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3664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8125720935082"/>
          <c:y val="0.14158454000800591"/>
          <c:w val="0.7312679951651202"/>
          <c:h val="0.73203737796789048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Sheet1!$A$10:$A$41</c:f>
              <c:numCache>
                <c:formatCode>General</c:formatCode>
                <c:ptCount val="32"/>
                <c:pt idx="0">
                  <c:v>65.22</c:v>
                </c:pt>
                <c:pt idx="1">
                  <c:v>65.290000000000006</c:v>
                </c:pt>
                <c:pt idx="2">
                  <c:v>65.400000000000006</c:v>
                </c:pt>
                <c:pt idx="3">
                  <c:v>65.45</c:v>
                </c:pt>
                <c:pt idx="4">
                  <c:v>65.5</c:v>
                </c:pt>
                <c:pt idx="5">
                  <c:v>65.55</c:v>
                </c:pt>
                <c:pt idx="6">
                  <c:v>65.61</c:v>
                </c:pt>
                <c:pt idx="7">
                  <c:v>65.62</c:v>
                </c:pt>
                <c:pt idx="8">
                  <c:v>65.650000000000006</c:v>
                </c:pt>
                <c:pt idx="9">
                  <c:v>65.680000000000007</c:v>
                </c:pt>
                <c:pt idx="10">
                  <c:v>65.73</c:v>
                </c:pt>
                <c:pt idx="11">
                  <c:v>65.77</c:v>
                </c:pt>
                <c:pt idx="12">
                  <c:v>65.819999999999993</c:v>
                </c:pt>
                <c:pt idx="13">
                  <c:v>65.84</c:v>
                </c:pt>
                <c:pt idx="14">
                  <c:v>65.91</c:v>
                </c:pt>
                <c:pt idx="15">
                  <c:v>65.989999999999995</c:v>
                </c:pt>
                <c:pt idx="16">
                  <c:v>66.02</c:v>
                </c:pt>
                <c:pt idx="17">
                  <c:v>66.13</c:v>
                </c:pt>
                <c:pt idx="18">
                  <c:v>66.17</c:v>
                </c:pt>
                <c:pt idx="19">
                  <c:v>66.27</c:v>
                </c:pt>
                <c:pt idx="20">
                  <c:v>66.31</c:v>
                </c:pt>
                <c:pt idx="21">
                  <c:v>66.34</c:v>
                </c:pt>
                <c:pt idx="22">
                  <c:v>66.38</c:v>
                </c:pt>
                <c:pt idx="23">
                  <c:v>66.41</c:v>
                </c:pt>
                <c:pt idx="24">
                  <c:v>66.45</c:v>
                </c:pt>
                <c:pt idx="25">
                  <c:v>66.47</c:v>
                </c:pt>
                <c:pt idx="26">
                  <c:v>66.540000000000006</c:v>
                </c:pt>
                <c:pt idx="27">
                  <c:v>66.59</c:v>
                </c:pt>
                <c:pt idx="28">
                  <c:v>66.650000000000006</c:v>
                </c:pt>
                <c:pt idx="29">
                  <c:v>66.72</c:v>
                </c:pt>
                <c:pt idx="30">
                  <c:v>66.81</c:v>
                </c:pt>
                <c:pt idx="31">
                  <c:v>66.92</c:v>
                </c:pt>
              </c:numCache>
            </c:numRef>
          </c:xVal>
          <c:yVal>
            <c:numRef>
              <c:f>Sheet1!$B$10:$B$41</c:f>
              <c:numCache>
                <c:formatCode>General</c:formatCode>
                <c:ptCount val="32"/>
                <c:pt idx="0">
                  <c:v>1.28</c:v>
                </c:pt>
                <c:pt idx="1">
                  <c:v>1.3</c:v>
                </c:pt>
                <c:pt idx="2">
                  <c:v>1.31</c:v>
                </c:pt>
                <c:pt idx="3">
                  <c:v>1.31</c:v>
                </c:pt>
                <c:pt idx="4">
                  <c:v>1.32</c:v>
                </c:pt>
                <c:pt idx="5">
                  <c:v>1.36</c:v>
                </c:pt>
                <c:pt idx="6">
                  <c:v>1.47</c:v>
                </c:pt>
                <c:pt idx="7">
                  <c:v>1.47</c:v>
                </c:pt>
                <c:pt idx="8">
                  <c:v>1.44</c:v>
                </c:pt>
                <c:pt idx="9">
                  <c:v>1.42</c:v>
                </c:pt>
                <c:pt idx="10">
                  <c:v>1.35</c:v>
                </c:pt>
                <c:pt idx="11">
                  <c:v>1.33</c:v>
                </c:pt>
                <c:pt idx="12">
                  <c:v>1.32</c:v>
                </c:pt>
                <c:pt idx="13">
                  <c:v>1.32</c:v>
                </c:pt>
                <c:pt idx="14">
                  <c:v>1.32</c:v>
                </c:pt>
                <c:pt idx="15">
                  <c:v>1.33</c:v>
                </c:pt>
                <c:pt idx="16">
                  <c:v>1.33</c:v>
                </c:pt>
                <c:pt idx="17">
                  <c:v>1.49</c:v>
                </c:pt>
                <c:pt idx="18">
                  <c:v>1.51</c:v>
                </c:pt>
                <c:pt idx="19">
                  <c:v>1.4</c:v>
                </c:pt>
                <c:pt idx="20">
                  <c:v>1.39</c:v>
                </c:pt>
                <c:pt idx="21">
                  <c:v>1.39</c:v>
                </c:pt>
                <c:pt idx="22">
                  <c:v>1.36</c:v>
                </c:pt>
                <c:pt idx="23">
                  <c:v>1.37</c:v>
                </c:pt>
                <c:pt idx="24">
                  <c:v>1.4</c:v>
                </c:pt>
                <c:pt idx="25">
                  <c:v>1.38</c:v>
                </c:pt>
                <c:pt idx="26">
                  <c:v>1.33</c:v>
                </c:pt>
                <c:pt idx="27">
                  <c:v>1.33</c:v>
                </c:pt>
                <c:pt idx="28">
                  <c:v>1.33</c:v>
                </c:pt>
                <c:pt idx="29">
                  <c:v>1.33</c:v>
                </c:pt>
                <c:pt idx="30">
                  <c:v>1.33</c:v>
                </c:pt>
                <c:pt idx="31">
                  <c:v>1.33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17831744"/>
        <c:axId val="-1561003424"/>
      </c:scatterChart>
      <c:valAx>
        <c:axId val="-1517831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0"/>
                  <a:t>Injection Current (mA)</a:t>
                </a:r>
              </a:p>
            </c:rich>
          </c:tx>
          <c:layout>
            <c:manualLayout>
              <c:xMode val="edge"/>
              <c:yMode val="edge"/>
              <c:x val="0.37726193390144014"/>
              <c:y val="0.910800209984342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561003424"/>
        <c:crosses val="autoZero"/>
        <c:crossBetween val="midCat"/>
      </c:valAx>
      <c:valAx>
        <c:axId val="-1561003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0"/>
                  <a:t>Intensity of Signal (mV)</a:t>
                </a:r>
              </a:p>
            </c:rich>
          </c:tx>
          <c:layout>
            <c:manualLayout>
              <c:xMode val="edge"/>
              <c:yMode val="edge"/>
              <c:x val="5.1119289436646516E-3"/>
              <c:y val="0.136580058823286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51783174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16828331241203E-2"/>
          <c:y val="9.0740595191639919E-2"/>
          <c:w val="0.94675225379436267"/>
          <c:h val="0.8240400998497473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Sheet1!$A$2:$A$40</c:f>
              <c:numCache>
                <c:formatCode>General</c:formatCode>
                <c:ptCount val="39"/>
                <c:pt idx="0">
                  <c:v>84.6</c:v>
                </c:pt>
                <c:pt idx="1">
                  <c:v>84.7</c:v>
                </c:pt>
                <c:pt idx="2">
                  <c:v>84.8</c:v>
                </c:pt>
                <c:pt idx="3">
                  <c:v>84.9</c:v>
                </c:pt>
                <c:pt idx="4">
                  <c:v>85</c:v>
                </c:pt>
                <c:pt idx="5">
                  <c:v>85.1</c:v>
                </c:pt>
                <c:pt idx="6">
                  <c:v>85.2</c:v>
                </c:pt>
                <c:pt idx="7">
                  <c:v>85.300000000000097</c:v>
                </c:pt>
                <c:pt idx="8">
                  <c:v>85.400000000000105</c:v>
                </c:pt>
                <c:pt idx="9">
                  <c:v>85.500000000000099</c:v>
                </c:pt>
                <c:pt idx="10">
                  <c:v>85.600000000000094</c:v>
                </c:pt>
                <c:pt idx="11">
                  <c:v>85.700000000000102</c:v>
                </c:pt>
                <c:pt idx="12">
                  <c:v>85.800000000000097</c:v>
                </c:pt>
                <c:pt idx="13">
                  <c:v>85.900000000000105</c:v>
                </c:pt>
                <c:pt idx="14">
                  <c:v>86.000000000000099</c:v>
                </c:pt>
                <c:pt idx="15">
                  <c:v>86.100000000000094</c:v>
                </c:pt>
                <c:pt idx="16">
                  <c:v>86.200000000000102</c:v>
                </c:pt>
                <c:pt idx="17">
                  <c:v>86.300000000000097</c:v>
                </c:pt>
                <c:pt idx="18">
                  <c:v>86.400000000000105</c:v>
                </c:pt>
                <c:pt idx="19">
                  <c:v>86.500000000000199</c:v>
                </c:pt>
                <c:pt idx="22">
                  <c:v>95</c:v>
                </c:pt>
                <c:pt idx="23">
                  <c:v>95.1</c:v>
                </c:pt>
                <c:pt idx="24">
                  <c:v>95.2</c:v>
                </c:pt>
                <c:pt idx="25">
                  <c:v>95.3</c:v>
                </c:pt>
                <c:pt idx="26">
                  <c:v>95.4</c:v>
                </c:pt>
                <c:pt idx="27">
                  <c:v>95.5</c:v>
                </c:pt>
                <c:pt idx="28">
                  <c:v>95.6</c:v>
                </c:pt>
                <c:pt idx="29">
                  <c:v>95.7</c:v>
                </c:pt>
                <c:pt idx="30">
                  <c:v>95.8</c:v>
                </c:pt>
                <c:pt idx="31">
                  <c:v>95.899999999999906</c:v>
                </c:pt>
                <c:pt idx="32">
                  <c:v>95.999999999999901</c:v>
                </c:pt>
                <c:pt idx="33">
                  <c:v>96.099999999999895</c:v>
                </c:pt>
                <c:pt idx="34">
                  <c:v>96.199999999999903</c:v>
                </c:pt>
                <c:pt idx="35">
                  <c:v>96.299999999999898</c:v>
                </c:pt>
                <c:pt idx="36">
                  <c:v>96.399999999999906</c:v>
                </c:pt>
                <c:pt idx="37">
                  <c:v>96.499999999999901</c:v>
                </c:pt>
                <c:pt idx="38">
                  <c:v>96.599999999999895</c:v>
                </c:pt>
              </c:numCache>
            </c:numRef>
          </c:xVal>
          <c:yVal>
            <c:numRef>
              <c:f>Sheet1!$B$2:$B$40</c:f>
              <c:numCache>
                <c:formatCode>General</c:formatCode>
                <c:ptCount val="39"/>
                <c:pt idx="0">
                  <c:v>62</c:v>
                </c:pt>
                <c:pt idx="1">
                  <c:v>65</c:v>
                </c:pt>
                <c:pt idx="2">
                  <c:v>71</c:v>
                </c:pt>
                <c:pt idx="3">
                  <c:v>97</c:v>
                </c:pt>
                <c:pt idx="4">
                  <c:v>120</c:v>
                </c:pt>
                <c:pt idx="5">
                  <c:v>134</c:v>
                </c:pt>
                <c:pt idx="6">
                  <c:v>149</c:v>
                </c:pt>
                <c:pt idx="7">
                  <c:v>165</c:v>
                </c:pt>
                <c:pt idx="8">
                  <c:v>183</c:v>
                </c:pt>
                <c:pt idx="9">
                  <c:v>201</c:v>
                </c:pt>
                <c:pt idx="10">
                  <c:v>209</c:v>
                </c:pt>
                <c:pt idx="11">
                  <c:v>218</c:v>
                </c:pt>
                <c:pt idx="12">
                  <c:v>206</c:v>
                </c:pt>
                <c:pt idx="13">
                  <c:v>187</c:v>
                </c:pt>
                <c:pt idx="14">
                  <c:v>153</c:v>
                </c:pt>
                <c:pt idx="15">
                  <c:v>120</c:v>
                </c:pt>
                <c:pt idx="16">
                  <c:v>92</c:v>
                </c:pt>
                <c:pt idx="17">
                  <c:v>75</c:v>
                </c:pt>
                <c:pt idx="18">
                  <c:v>65</c:v>
                </c:pt>
                <c:pt idx="19">
                  <c:v>62</c:v>
                </c:pt>
                <c:pt idx="22">
                  <c:v>47</c:v>
                </c:pt>
                <c:pt idx="23">
                  <c:v>54</c:v>
                </c:pt>
                <c:pt idx="24">
                  <c:v>64</c:v>
                </c:pt>
                <c:pt idx="25">
                  <c:v>96</c:v>
                </c:pt>
                <c:pt idx="26">
                  <c:v>122</c:v>
                </c:pt>
                <c:pt idx="27">
                  <c:v>138</c:v>
                </c:pt>
                <c:pt idx="28">
                  <c:v>147</c:v>
                </c:pt>
                <c:pt idx="29">
                  <c:v>151</c:v>
                </c:pt>
                <c:pt idx="30">
                  <c:v>153</c:v>
                </c:pt>
                <c:pt idx="31">
                  <c:v>148</c:v>
                </c:pt>
                <c:pt idx="32">
                  <c:v>141</c:v>
                </c:pt>
                <c:pt idx="33">
                  <c:v>132</c:v>
                </c:pt>
                <c:pt idx="34">
                  <c:v>120</c:v>
                </c:pt>
                <c:pt idx="35">
                  <c:v>94</c:v>
                </c:pt>
                <c:pt idx="36">
                  <c:v>74</c:v>
                </c:pt>
                <c:pt idx="37">
                  <c:v>60</c:v>
                </c:pt>
                <c:pt idx="38">
                  <c:v>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21910944"/>
        <c:axId val="-1521913120"/>
      </c:scatterChart>
      <c:valAx>
        <c:axId val="-15219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1913120"/>
        <c:crosses val="autoZero"/>
        <c:crossBetween val="midCat"/>
      </c:valAx>
      <c:valAx>
        <c:axId val="-152191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1910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09581954429614E-2"/>
          <c:y val="2.0430497469973604E-2"/>
          <c:w val="0.94813515158431283"/>
          <c:h val="0.9001874825628346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Sheet1!$A$18:$A$32</c:f>
              <c:numCache>
                <c:formatCode>General</c:formatCode>
                <c:ptCount val="15"/>
                <c:pt idx="0">
                  <c:v>48.5</c:v>
                </c:pt>
                <c:pt idx="1">
                  <c:v>48.55</c:v>
                </c:pt>
                <c:pt idx="2">
                  <c:v>48.6</c:v>
                </c:pt>
                <c:pt idx="3">
                  <c:v>48.65</c:v>
                </c:pt>
                <c:pt idx="4">
                  <c:v>48.7</c:v>
                </c:pt>
                <c:pt idx="5">
                  <c:v>48.75</c:v>
                </c:pt>
                <c:pt idx="8">
                  <c:v>50.9</c:v>
                </c:pt>
                <c:pt idx="9">
                  <c:v>50.95</c:v>
                </c:pt>
                <c:pt idx="10">
                  <c:v>51</c:v>
                </c:pt>
                <c:pt idx="11">
                  <c:v>51.05</c:v>
                </c:pt>
                <c:pt idx="12">
                  <c:v>51.1</c:v>
                </c:pt>
                <c:pt idx="13">
                  <c:v>51.15</c:v>
                </c:pt>
                <c:pt idx="14">
                  <c:v>51.2</c:v>
                </c:pt>
              </c:numCache>
            </c:numRef>
          </c:xVal>
          <c:yVal>
            <c:numRef>
              <c:f>Sheet1!$B$18:$B$32</c:f>
              <c:numCache>
                <c:formatCode>General</c:formatCode>
                <c:ptCount val="15"/>
                <c:pt idx="0">
                  <c:v>39.6</c:v>
                </c:pt>
                <c:pt idx="1">
                  <c:v>44</c:v>
                </c:pt>
                <c:pt idx="2">
                  <c:v>48.2</c:v>
                </c:pt>
                <c:pt idx="3">
                  <c:v>50.6</c:v>
                </c:pt>
                <c:pt idx="4">
                  <c:v>44.8</c:v>
                </c:pt>
                <c:pt idx="5">
                  <c:v>40.9</c:v>
                </c:pt>
                <c:pt idx="8">
                  <c:v>41</c:v>
                </c:pt>
                <c:pt idx="9">
                  <c:v>43</c:v>
                </c:pt>
                <c:pt idx="10">
                  <c:v>47.1</c:v>
                </c:pt>
                <c:pt idx="11">
                  <c:v>50.6</c:v>
                </c:pt>
                <c:pt idx="12">
                  <c:v>48.7</c:v>
                </c:pt>
                <c:pt idx="13">
                  <c:v>43.9</c:v>
                </c:pt>
                <c:pt idx="14">
                  <c:v>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17829568"/>
        <c:axId val="-1517839904"/>
      </c:scatterChart>
      <c:valAx>
        <c:axId val="-15178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39904"/>
        <c:crosses val="autoZero"/>
        <c:crossBetween val="midCat"/>
      </c:valAx>
      <c:valAx>
        <c:axId val="-151783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29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Birge - Sponer Plot for Iodine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layout>
                <c:manualLayout>
                  <c:x val="5.0376421697287892E-2"/>
                  <c:y val="-0.13092701953922437"/>
                </c:manualLayout>
              </c:layout>
              <c:numFmt formatCode="General" sourceLinked="0"/>
            </c:trendlineLbl>
          </c:trendline>
          <c:xVal>
            <c:numRef>
              <c:f>Sheet1!$A$1:$A$12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Sheet1!$B$1:$B$12</c:f>
              <c:numCache>
                <c:formatCode>General</c:formatCode>
                <c:ptCount val="12"/>
                <c:pt idx="0">
                  <c:v>2.298</c:v>
                </c:pt>
                <c:pt idx="1">
                  <c:v>2.1589999999999998</c:v>
                </c:pt>
                <c:pt idx="2">
                  <c:v>2.125</c:v>
                </c:pt>
                <c:pt idx="3">
                  <c:v>1.9700000000000002</c:v>
                </c:pt>
                <c:pt idx="4">
                  <c:v>2.27</c:v>
                </c:pt>
                <c:pt idx="5">
                  <c:v>1.9009999999999998</c:v>
                </c:pt>
                <c:pt idx="6">
                  <c:v>1.8620000000000001</c:v>
                </c:pt>
                <c:pt idx="7">
                  <c:v>2.1469999999999998</c:v>
                </c:pt>
                <c:pt idx="8">
                  <c:v>2.0949999999999998</c:v>
                </c:pt>
                <c:pt idx="9">
                  <c:v>2.0159999999999991</c:v>
                </c:pt>
                <c:pt idx="10">
                  <c:v>1.9960000000000002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17827392"/>
        <c:axId val="-1517830656"/>
      </c:scatterChart>
      <c:valAx>
        <c:axId val="-151782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Level </a:t>
                </a:r>
                <a:r>
                  <a:rPr lang="en-US" baseline="0"/>
                  <a:t> Number (</a:t>
                </a:r>
                <a:r>
                  <a:rPr lang="el-GR" baseline="0"/>
                  <a:t>ν</a:t>
                </a:r>
                <a:r>
                  <a:rPr lang="en-US" baseline="0"/>
                  <a:t>+1)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517830656"/>
        <c:crosses val="autoZero"/>
        <c:crossBetween val="midCat"/>
      </c:valAx>
      <c:valAx>
        <c:axId val="-15178306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ΔE x10</a:t>
                </a:r>
                <a:r>
                  <a:rPr lang="en-US" baseline="30000"/>
                  <a:t>4</a:t>
                </a:r>
              </a:p>
              <a:p>
                <a:pPr>
                  <a:defRPr/>
                </a:pPr>
                <a:r>
                  <a:rPr lang="en-US"/>
                  <a:t>(m</a:t>
                </a:r>
                <a:r>
                  <a:rPr lang="en-US" baseline="30000"/>
                  <a:t>-1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2.5000000000000012E-2"/>
              <c:y val="0.46221393378459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5178273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Sheet1!$B$39:$B$49</c:f>
              <c:numCache>
                <c:formatCode>General</c:formatCode>
                <c:ptCount val="11"/>
                <c:pt idx="0">
                  <c:v>3250</c:v>
                </c:pt>
                <c:pt idx="1">
                  <c:v>3251</c:v>
                </c:pt>
                <c:pt idx="2">
                  <c:v>3252</c:v>
                </c:pt>
                <c:pt idx="3">
                  <c:v>3253</c:v>
                </c:pt>
                <c:pt idx="4">
                  <c:v>3254</c:v>
                </c:pt>
                <c:pt idx="5">
                  <c:v>3255</c:v>
                </c:pt>
                <c:pt idx="6">
                  <c:v>3256</c:v>
                </c:pt>
                <c:pt idx="7">
                  <c:v>3257</c:v>
                </c:pt>
                <c:pt idx="8">
                  <c:v>3258</c:v>
                </c:pt>
                <c:pt idx="9">
                  <c:v>3259</c:v>
                </c:pt>
                <c:pt idx="10">
                  <c:v>3260</c:v>
                </c:pt>
              </c:numCache>
            </c:numRef>
          </c:xVal>
          <c:yVal>
            <c:numRef>
              <c:f>Sheet1!$C$39:$C$49</c:f>
              <c:numCache>
                <c:formatCode>General</c:formatCode>
                <c:ptCount val="11"/>
                <c:pt idx="0">
                  <c:v>3.07</c:v>
                </c:pt>
                <c:pt idx="1">
                  <c:v>3.57</c:v>
                </c:pt>
                <c:pt idx="2">
                  <c:v>3.02</c:v>
                </c:pt>
                <c:pt idx="3">
                  <c:v>6.67</c:v>
                </c:pt>
                <c:pt idx="4">
                  <c:v>18.34</c:v>
                </c:pt>
                <c:pt idx="5">
                  <c:v>22.98</c:v>
                </c:pt>
                <c:pt idx="6">
                  <c:v>12.71</c:v>
                </c:pt>
                <c:pt idx="7">
                  <c:v>3.91</c:v>
                </c:pt>
                <c:pt idx="8">
                  <c:v>1.9</c:v>
                </c:pt>
                <c:pt idx="9">
                  <c:v>1.24</c:v>
                </c:pt>
                <c:pt idx="10">
                  <c:v>1.65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7D-468D-8095-D89BE4F45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17826848"/>
        <c:axId val="-1517835552"/>
      </c:scatterChart>
      <c:valAx>
        <c:axId val="-1517826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u="none" strike="noStrike" baseline="0">
                    <a:effectLst/>
                  </a:rPr>
                  <a:t>Wavelength(Å)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35552"/>
        <c:crosses val="autoZero"/>
        <c:crossBetween val="midCat"/>
      </c:valAx>
      <c:valAx>
        <c:axId val="-1517835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err="1" smtClean="0"/>
                  <a:t>Intensiity</a:t>
                </a:r>
                <a:r>
                  <a:rPr lang="en-US" sz="2000" baseline="0" dirty="0" smtClean="0"/>
                  <a:t> (</a:t>
                </a:r>
                <a:r>
                  <a:rPr lang="en-US" sz="2000" baseline="0" dirty="0" err="1" smtClean="0"/>
                  <a:t>nA</a:t>
                </a:r>
                <a:r>
                  <a:rPr lang="en-US" sz="2000" baseline="0" dirty="0"/>
                  <a:t>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4.6028839242376182E-3"/>
              <c:y val="0.234966348281838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2684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Sheet1!$B$52:$B$62</c:f>
              <c:numCache>
                <c:formatCode>General</c:formatCode>
                <c:ptCount val="11"/>
                <c:pt idx="0">
                  <c:v>3459</c:v>
                </c:pt>
                <c:pt idx="1">
                  <c:v>3459.5</c:v>
                </c:pt>
                <c:pt idx="2">
                  <c:v>3460</c:v>
                </c:pt>
                <c:pt idx="3">
                  <c:v>3460.5</c:v>
                </c:pt>
                <c:pt idx="4">
                  <c:v>3461</c:v>
                </c:pt>
                <c:pt idx="5">
                  <c:v>3461.5</c:v>
                </c:pt>
                <c:pt idx="6">
                  <c:v>3462</c:v>
                </c:pt>
                <c:pt idx="7">
                  <c:v>3462.5</c:v>
                </c:pt>
                <c:pt idx="8">
                  <c:v>3463</c:v>
                </c:pt>
                <c:pt idx="9">
                  <c:v>3463.5</c:v>
                </c:pt>
                <c:pt idx="10">
                  <c:v>3464</c:v>
                </c:pt>
              </c:numCache>
            </c:numRef>
          </c:xVal>
          <c:yVal>
            <c:numRef>
              <c:f>Sheet1!$C$52:$C$62</c:f>
              <c:numCache>
                <c:formatCode>General</c:formatCode>
                <c:ptCount val="11"/>
                <c:pt idx="0">
                  <c:v>0.21</c:v>
                </c:pt>
                <c:pt idx="1">
                  <c:v>0.22</c:v>
                </c:pt>
                <c:pt idx="2">
                  <c:v>0.25</c:v>
                </c:pt>
                <c:pt idx="3">
                  <c:v>0.28000000000000003</c:v>
                </c:pt>
                <c:pt idx="4">
                  <c:v>0.38</c:v>
                </c:pt>
                <c:pt idx="5">
                  <c:v>0.41</c:v>
                </c:pt>
                <c:pt idx="6">
                  <c:v>0.3</c:v>
                </c:pt>
                <c:pt idx="7">
                  <c:v>0.27</c:v>
                </c:pt>
                <c:pt idx="8">
                  <c:v>0.21</c:v>
                </c:pt>
                <c:pt idx="9">
                  <c:v>0.21</c:v>
                </c:pt>
                <c:pt idx="10">
                  <c:v>0.2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E7-45D5-8B6F-F563CDBC8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17825760"/>
        <c:axId val="-1517825216"/>
      </c:scatterChart>
      <c:valAx>
        <c:axId val="-1517825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u="none" strike="noStrike" baseline="0">
                    <a:effectLst/>
                  </a:rPr>
                  <a:t>Wavelength(Å)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25216"/>
        <c:crosses val="autoZero"/>
        <c:crossBetween val="midCat"/>
      </c:valAx>
      <c:valAx>
        <c:axId val="-1517825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Intensity (</a:t>
                </a:r>
                <a:r>
                  <a:rPr lang="en-US" sz="2000" dirty="0" err="1" smtClean="0"/>
                  <a:t>nA</a:t>
                </a:r>
                <a:r>
                  <a:rPr lang="en-US" sz="2000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238746105220968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25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Anti-Stokes Peak</a:t>
            </a:r>
          </a:p>
        </c:rich>
      </c:tx>
      <c:layout>
        <c:manualLayout>
          <c:xMode val="edge"/>
          <c:yMode val="edge"/>
          <c:x val="0.40949300087489071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Sheet1!$B$73:$B$83</c:f>
              <c:numCache>
                <c:formatCode>General</c:formatCode>
                <c:ptCount val="11"/>
                <c:pt idx="0">
                  <c:v>3056</c:v>
                </c:pt>
                <c:pt idx="1">
                  <c:v>3055.5</c:v>
                </c:pt>
                <c:pt idx="2">
                  <c:v>3055</c:v>
                </c:pt>
                <c:pt idx="3">
                  <c:v>3054.5</c:v>
                </c:pt>
                <c:pt idx="4">
                  <c:v>3054</c:v>
                </c:pt>
                <c:pt idx="5">
                  <c:v>3053.5</c:v>
                </c:pt>
                <c:pt idx="6">
                  <c:v>3053</c:v>
                </c:pt>
                <c:pt idx="7">
                  <c:v>3052.5</c:v>
                </c:pt>
                <c:pt idx="8">
                  <c:v>3052</c:v>
                </c:pt>
                <c:pt idx="9">
                  <c:v>3051.5</c:v>
                </c:pt>
                <c:pt idx="10">
                  <c:v>3051</c:v>
                </c:pt>
              </c:numCache>
            </c:numRef>
          </c:xVal>
          <c:yVal>
            <c:numRef>
              <c:f>Sheet1!$C$73:$C$83</c:f>
              <c:numCache>
                <c:formatCode>General</c:formatCode>
                <c:ptCount val="11"/>
                <c:pt idx="0">
                  <c:v>0.21</c:v>
                </c:pt>
                <c:pt idx="1">
                  <c:v>0.22</c:v>
                </c:pt>
                <c:pt idx="2">
                  <c:v>0.23</c:v>
                </c:pt>
                <c:pt idx="3">
                  <c:v>0.25</c:v>
                </c:pt>
                <c:pt idx="4">
                  <c:v>0.31</c:v>
                </c:pt>
                <c:pt idx="5">
                  <c:v>0.25</c:v>
                </c:pt>
                <c:pt idx="6">
                  <c:v>0.22</c:v>
                </c:pt>
                <c:pt idx="7">
                  <c:v>0.2</c:v>
                </c:pt>
                <c:pt idx="8">
                  <c:v>0.2</c:v>
                </c:pt>
                <c:pt idx="9">
                  <c:v>0.21</c:v>
                </c:pt>
                <c:pt idx="10">
                  <c:v>0.2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CB-4246-8CB2-F8306CC54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17832288"/>
        <c:axId val="-1517838272"/>
      </c:scatterChart>
      <c:valAx>
        <c:axId val="-1517832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Wavelength(</a:t>
                </a:r>
                <a:r>
                  <a:rPr lang="en-US" sz="2000" b="0" i="0" u="none" strike="noStrike" baseline="0">
                    <a:effectLst/>
                  </a:rPr>
                  <a:t>Å</a:t>
                </a:r>
                <a:r>
                  <a:rPr lang="en-US" sz="200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38272"/>
        <c:crosses val="autoZero"/>
        <c:crossBetween val="midCat"/>
      </c:valAx>
      <c:valAx>
        <c:axId val="-1517838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Intensity (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)</a:t>
                </a:r>
              </a:p>
            </c:rich>
          </c:tx>
          <c:layout>
            <c:manualLayout>
              <c:xMode val="edge"/>
              <c:yMode val="edge"/>
              <c:x val="1.9364360363534349E-4"/>
              <c:y val="0.2593078266960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7832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0.20521</cdr:x>
      <cdr:y>0.0816</cdr:y>
    </cdr:from>
    <cdr:to>
      <cdr:x>0.40521</cdr:x>
      <cdr:y>0.41493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8213" y="2238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0.21833</cdr:y>
    </cdr:from>
    <cdr:to>
      <cdr:x>0.05889</cdr:x>
      <cdr:y>0.67206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580147" y="1753927"/>
          <a:ext cx="2103120" cy="619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Wavelength (</a:t>
          </a:r>
          <a:r>
            <a:rPr lang="en-US" sz="2000" dirty="0" smtClean="0"/>
            <a:t>nm</a:t>
          </a:r>
          <a:r>
            <a:rPr lang="en-US" sz="2000" dirty="0"/>
            <a:t>)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0.41771</cdr:x>
      <cdr:y>0.53026</cdr:y>
    </cdr:from>
    <cdr:to>
      <cdr:x>0.61771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63311" y="2317167"/>
          <a:ext cx="2184919" cy="2052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 smtClean="0"/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 smtClean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2000" dirty="0" smtClean="0"/>
            <a:t>Laser </a:t>
          </a:r>
          <a:r>
            <a:rPr lang="en-US" sz="2000" dirty="0"/>
            <a:t>Current</a:t>
          </a:r>
          <a:r>
            <a:rPr lang="en-US" sz="2000" baseline="0" dirty="0"/>
            <a:t> (mA)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0.40062</cdr:x>
      <cdr:y>0.32762</cdr:y>
    </cdr:from>
    <cdr:to>
      <cdr:x>0.48758</cdr:x>
      <cdr:y>0.53776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12771" y="14255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Rb-85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0.12319</cdr:x>
      <cdr:y>0.46771</cdr:y>
    </cdr:from>
    <cdr:to>
      <cdr:x>0.21014</cdr:x>
      <cdr:y>0.67785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2035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Rb-87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0.71939</cdr:x>
      <cdr:y>0.06604</cdr:y>
    </cdr:from>
    <cdr:to>
      <cdr:x>0.80635</cdr:x>
      <cdr:y>0.27618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64821" y="287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0.74707</cdr:x>
      <cdr:y>0.11748</cdr:y>
    </cdr:from>
    <cdr:to>
      <cdr:x>0.83402</cdr:x>
      <cdr:y>0.32762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55857" y="511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0.73602</cdr:x>
      <cdr:y>0.04436</cdr:y>
    </cdr:from>
    <cdr:to>
      <cdr:x>0.82298</cdr:x>
      <cdr:y>0.2545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39744" y="206403"/>
          <a:ext cx="914400" cy="977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Rb-85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0.85059</cdr:x>
      <cdr:y>0.42435</cdr:y>
    </cdr:from>
    <cdr:to>
      <cdr:x>0.93754</cdr:x>
      <cdr:y>0.63449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944429" y="18464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Rb-87</a:t>
          </a:r>
          <a:endParaRPr lang="en-US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0.25214</cdr:x>
      <cdr:y>0.18512</cdr:y>
    </cdr:from>
    <cdr:to>
      <cdr:x>0.38337</cdr:x>
      <cdr:y>0.39526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9190" y="895307"/>
          <a:ext cx="1436083" cy="1016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794.959 nm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</cdr:x>
      <cdr:y>0.12682</cdr:y>
    </cdr:from>
    <cdr:to>
      <cdr:x>0.62332</cdr:x>
      <cdr:y>0.33696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71626" y="613359"/>
          <a:ext cx="1349521" cy="101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794.965 nm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0.18361</cdr:x>
      <cdr:y>0.17536</cdr:y>
    </cdr:from>
    <cdr:to>
      <cdr:x>0.36854</cdr:x>
      <cdr:y>0.25527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0758" y="763029"/>
          <a:ext cx="1944710" cy="347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0.18361</cdr:x>
      <cdr:y>0.21679</cdr:y>
    </cdr:from>
    <cdr:to>
      <cdr:x>0.27057</cdr:x>
      <cdr:y>0.31446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30758" y="943333"/>
          <a:ext cx="914400" cy="425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0.19708</cdr:x>
      <cdr:y>0.22863</cdr:y>
    </cdr:from>
    <cdr:to>
      <cdr:x>0.33058</cdr:x>
      <cdr:y>0.31446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72425" y="994848"/>
          <a:ext cx="1403798" cy="373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852.361 nm</a:t>
          </a:r>
          <a:r>
            <a:rPr lang="en-US" sz="1100" dirty="0" smtClean="0"/>
            <a:t> 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0.26536</cdr:x>
      <cdr:y>0.15083</cdr:y>
    </cdr:from>
    <cdr:to>
      <cdr:x>0.43375</cdr:x>
      <cdr:y>0.2509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0370" y="656318"/>
          <a:ext cx="1770743" cy="435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893.722 nm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0.77053</cdr:x>
      <cdr:y>0.05743</cdr:y>
    </cdr:from>
    <cdr:to>
      <cdr:x>0.95963</cdr:x>
      <cdr:y>0.26758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02599" y="249917"/>
          <a:ext cx="198845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0.70428</cdr:x>
      <cdr:y>0.08078</cdr:y>
    </cdr:from>
    <cdr:to>
      <cdr:x>0.79124</cdr:x>
      <cdr:y>0.17418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05914" y="351518"/>
          <a:ext cx="9144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893.744 nm</a:t>
          </a:r>
          <a:endParaRPr lang="en-US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0.66962</cdr:x>
      <cdr:y>0.16705</cdr:y>
    </cdr:from>
    <cdr:to>
      <cdr:x>0.81121</cdr:x>
      <cdr:y>0.26773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4350" y="695325"/>
          <a:ext cx="91440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0.66962</cdr:x>
      <cdr:y>0.19908</cdr:y>
    </cdr:from>
    <cdr:to>
      <cdr:x>0.81121</cdr:x>
      <cdr:y>0.41876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4350" y="828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0.68732</cdr:x>
      <cdr:y>0.25172</cdr:y>
    </cdr:from>
    <cdr:to>
      <cdr:x>0.82891</cdr:x>
      <cdr:y>0.35927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38650" y="1047750"/>
          <a:ext cx="9144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Kr-86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0.31522</cdr:x>
      <cdr:y>0.09704</cdr:y>
    </cdr:from>
    <cdr:to>
      <cdr:x>0.43116</cdr:x>
      <cdr:y>0.30719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14700" y="422274"/>
          <a:ext cx="1219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   Kr-82  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672F1A-53C1-4652-8735-38CE4F0D628E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C49850-7D64-43D5-A340-CF2009FE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6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6692A8-E929-4A39-9E1D-46C8E2D80D5C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A511DC-CB42-4849-9449-E6910AF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1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11DC-CB42-4849-9449-E6910AF92B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1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1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6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6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0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1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59BF4-2306-457F-A575-68443AD78501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A4BD-E8AF-4186-8CE4-90BAA3E8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Laboratory to Teach Laser and Atomic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Joseph E. Wiest</a:t>
            </a:r>
          </a:p>
          <a:p>
            <a:r>
              <a:rPr lang="en-US" dirty="0" smtClean="0"/>
              <a:t>West Virginia Wesleyan College</a:t>
            </a:r>
          </a:p>
          <a:p>
            <a:endParaRPr lang="en-US" dirty="0"/>
          </a:p>
          <a:p>
            <a:r>
              <a:rPr lang="en-US" dirty="0" smtClean="0"/>
              <a:t>AAPT Conference – Cincinnati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Carbon-dioxide Laser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3987" y="1825625"/>
            <a:ext cx="8319541" cy="48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est\AppData\Local\Microsoft\Windows\Temporary Internet Files\Content.Outlook\K2I3Q6Y8\PA150012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490" y="1899746"/>
            <a:ext cx="8200135" cy="483213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Nd</a:t>
            </a:r>
            <a:r>
              <a:rPr lang="en-US" dirty="0" smtClean="0"/>
              <a:t>-YAG and </a:t>
            </a:r>
            <a:r>
              <a:rPr lang="en-US" dirty="0" err="1" smtClean="0"/>
              <a:t>InGaN</a:t>
            </a:r>
            <a:r>
              <a:rPr lang="en-US" dirty="0" smtClean="0"/>
              <a:t> Lasers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Ruby Laser Experiment – 693 nm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967" y="1825625"/>
            <a:ext cx="8199620" cy="48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Rubidium Experiment – 780 nm and 795 nm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929" y="1825625"/>
            <a:ext cx="8349520" cy="48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Cesium Experiment --  852 and 894 nm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929" y="1825625"/>
            <a:ext cx="8333668" cy="48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Iodine Molecular Bond Experiment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881" y="1825625"/>
            <a:ext cx="8192277" cy="47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est\AppData\Local\Microsoft\Windows\Temporary Internet Files\Content.Outlook\K2I3Q6Y8\PA150009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70435" y="591208"/>
            <a:ext cx="4855779" cy="767780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ND-YAG Excitation of the Iodine 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Krypton </a:t>
            </a:r>
            <a:r>
              <a:rPr lang="en-US" dirty="0" err="1" smtClean="0"/>
              <a:t>Optogalvanic</a:t>
            </a:r>
            <a:r>
              <a:rPr lang="en-US" dirty="0" smtClean="0"/>
              <a:t> Experiment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527" y="1825624"/>
            <a:ext cx="7781730" cy="47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171"/>
            <a:ext cx="10515600" cy="65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Temperature-Tunable Diode Laser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3652"/>
            <a:ext cx="10515600" cy="4557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0563" y="4358315"/>
            <a:ext cx="9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6380" y="490594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Name:             </a:t>
            </a:r>
            <a:r>
              <a:rPr lang="en-US" dirty="0" smtClean="0"/>
              <a:t>         </a:t>
            </a:r>
            <a:r>
              <a:rPr lang="en-US" dirty="0" smtClean="0"/>
              <a:t>Electro-Optics (Laser Physics)</a:t>
            </a:r>
          </a:p>
          <a:p>
            <a:r>
              <a:rPr lang="en-US" dirty="0" smtClean="0"/>
              <a:t>Number:        </a:t>
            </a:r>
            <a:r>
              <a:rPr lang="en-US" dirty="0" smtClean="0"/>
              <a:t>          </a:t>
            </a:r>
            <a:r>
              <a:rPr lang="en-US" dirty="0" smtClean="0"/>
              <a:t>PHYS 305L</a:t>
            </a:r>
          </a:p>
          <a:p>
            <a:r>
              <a:rPr lang="en-US" dirty="0" smtClean="0"/>
              <a:t>Level:           </a:t>
            </a:r>
            <a:r>
              <a:rPr lang="en-US" dirty="0" smtClean="0"/>
              <a:t>             </a:t>
            </a:r>
            <a:r>
              <a:rPr lang="en-US" dirty="0" smtClean="0"/>
              <a:t>Junior</a:t>
            </a:r>
          </a:p>
          <a:p>
            <a:r>
              <a:rPr lang="en-US" dirty="0" smtClean="0"/>
              <a:t>Time:                </a:t>
            </a:r>
            <a:r>
              <a:rPr lang="en-US" dirty="0" smtClean="0"/>
              <a:t>        </a:t>
            </a:r>
            <a:r>
              <a:rPr lang="en-US" dirty="0" smtClean="0"/>
              <a:t>Three hours per week</a:t>
            </a:r>
          </a:p>
          <a:p>
            <a:r>
              <a:rPr lang="en-US" dirty="0" smtClean="0"/>
              <a:t>Text:                 </a:t>
            </a:r>
            <a:r>
              <a:rPr lang="en-US" dirty="0" smtClean="0"/>
              <a:t>         </a:t>
            </a:r>
            <a:r>
              <a:rPr lang="en-US" dirty="0" smtClean="0"/>
              <a:t>“ A Laser Laboratory Guidebook”, Joseph E. Wiest</a:t>
            </a:r>
          </a:p>
          <a:p>
            <a:r>
              <a:rPr lang="en-US" dirty="0" smtClean="0"/>
              <a:t>Pre-requisite:   </a:t>
            </a:r>
            <a:r>
              <a:rPr lang="en-US" dirty="0" smtClean="0"/>
              <a:t>        </a:t>
            </a:r>
            <a:r>
              <a:rPr lang="en-US" dirty="0" smtClean="0"/>
              <a:t>PHYS 210 Light and Atomic Physics</a:t>
            </a:r>
          </a:p>
          <a:p>
            <a:r>
              <a:rPr lang="en-US" dirty="0" smtClean="0"/>
              <a:t>When offered</a:t>
            </a:r>
            <a:r>
              <a:rPr lang="en-US" dirty="0" smtClean="0"/>
              <a:t>:         </a:t>
            </a:r>
            <a:r>
              <a:rPr lang="en-US" dirty="0" smtClean="0"/>
              <a:t>Each semester</a:t>
            </a:r>
          </a:p>
          <a:p>
            <a:r>
              <a:rPr lang="en-US" dirty="0" smtClean="0"/>
              <a:t>Enrollment:       </a:t>
            </a:r>
            <a:r>
              <a:rPr lang="en-US" dirty="0" smtClean="0"/>
              <a:t>       </a:t>
            </a:r>
            <a:r>
              <a:rPr lang="en-US" dirty="0" smtClean="0"/>
              <a:t>12 – 14 per semester</a:t>
            </a:r>
          </a:p>
          <a:p>
            <a:r>
              <a:rPr lang="en-US" dirty="0" smtClean="0"/>
              <a:t>Founding date:  </a:t>
            </a:r>
            <a:r>
              <a:rPr lang="en-US" dirty="0" smtClean="0"/>
              <a:t>      </a:t>
            </a:r>
            <a:r>
              <a:rPr lang="en-US" dirty="0" smtClean="0"/>
              <a:t>About 1985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of the </a:t>
            </a:r>
            <a:r>
              <a:rPr lang="en-US" dirty="0" err="1" smtClean="0"/>
              <a:t>AlGaAs</a:t>
            </a:r>
            <a:r>
              <a:rPr lang="en-US" dirty="0" smtClean="0"/>
              <a:t> Tunable Laser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99354"/>
              </p:ext>
            </p:extLst>
          </p:nvPr>
        </p:nvGraphicFramePr>
        <p:xfrm>
          <a:off x="429208" y="1825624"/>
          <a:ext cx="10924592" cy="472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6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1325563"/>
          </a:xfrm>
        </p:spPr>
        <p:txBody>
          <a:bodyPr/>
          <a:lstStyle/>
          <a:p>
            <a:r>
              <a:rPr lang="en-US" dirty="0" smtClean="0"/>
              <a:t>Rubidium 780 nm Line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248646"/>
              </p:ext>
            </p:extLst>
          </p:nvPr>
        </p:nvGraphicFramePr>
        <p:xfrm>
          <a:off x="838200" y="1524000"/>
          <a:ext cx="105156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40469" y="6311899"/>
            <a:ext cx="386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Laser Injection Current (mA)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031104" y="3144093"/>
            <a:ext cx="246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Intensity (mV)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4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Rubidium 795 nm Line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505261"/>
              </p:ext>
            </p:extLst>
          </p:nvPr>
        </p:nvGraphicFramePr>
        <p:xfrm>
          <a:off x="410547" y="1825625"/>
          <a:ext cx="10943253" cy="483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75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Hyperfine Splitting of the 852 nm Line in 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854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00034" y="6311900"/>
            <a:ext cx="373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Piezo Voltage (V)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38900" y="3760632"/>
            <a:ext cx="106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</a:p>
          <a:p>
            <a:r>
              <a:rPr lang="en-US" dirty="0"/>
              <a:t> </a:t>
            </a:r>
            <a:r>
              <a:rPr lang="en-US" dirty="0" smtClean="0"/>
              <a:t> (mV)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667482" y="3193960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852.338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Hyperfine Splitting of the 894 nm Line in 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779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627896" y="3613199"/>
            <a:ext cx="165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Intensity (mV)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03987" y="6311900"/>
            <a:ext cx="2575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Injection  Current (mA)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94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4" y="3620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Nuclear Energy Levels – </a:t>
            </a:r>
            <a:r>
              <a:rPr lang="en-US" sz="3200" dirty="0"/>
              <a:t>Maria </a:t>
            </a:r>
            <a:r>
              <a:rPr lang="en-US" sz="3200" dirty="0" err="1" smtClean="0"/>
              <a:t>Goeppert</a:t>
            </a:r>
            <a:r>
              <a:rPr lang="en-US" sz="3200" dirty="0" smtClean="0"/>
              <a:t> Mayer –                      for 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H ,  </a:t>
            </a:r>
            <a:r>
              <a:rPr lang="en-US" sz="3200" baseline="30000" dirty="0" smtClean="0"/>
              <a:t>7</a:t>
            </a:r>
            <a:r>
              <a:rPr lang="en-US" sz="3200" dirty="0" smtClean="0"/>
              <a:t>Li ,  </a:t>
            </a:r>
            <a:r>
              <a:rPr lang="en-US" sz="3200" baseline="30000" dirty="0" smtClean="0"/>
              <a:t>23</a:t>
            </a:r>
            <a:r>
              <a:rPr lang="en-US" sz="3200" dirty="0" smtClean="0"/>
              <a:t>Na , </a:t>
            </a:r>
            <a:r>
              <a:rPr lang="en-US" sz="3200" baseline="30000" dirty="0" smtClean="0"/>
              <a:t>39</a:t>
            </a:r>
            <a:r>
              <a:rPr lang="en-US" sz="3200" dirty="0" smtClean="0"/>
              <a:t>K ,  </a:t>
            </a:r>
            <a:r>
              <a:rPr lang="en-US" sz="3200" baseline="30000" dirty="0" smtClean="0"/>
              <a:t>85</a:t>
            </a:r>
            <a:r>
              <a:rPr lang="en-US" sz="3200" dirty="0" smtClean="0"/>
              <a:t>Rb ,  </a:t>
            </a:r>
            <a:r>
              <a:rPr lang="en-US" sz="3200" baseline="30000" dirty="0" smtClean="0"/>
              <a:t>133</a:t>
            </a:r>
            <a:r>
              <a:rPr lang="en-US" sz="3200" dirty="0" smtClean="0"/>
              <a:t>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49762"/>
            <a:ext cx="11671300" cy="49472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                             8 Cs  + 22 above                                            5 Cs                                                                      1g7/2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8 </a:t>
            </a:r>
            <a:r>
              <a:rPr lang="en-US" sz="2000" dirty="0" err="1" smtClean="0"/>
              <a:t>Rb</a:t>
            </a:r>
            <a:r>
              <a:rPr lang="en-US" sz="2000" dirty="0" smtClean="0"/>
              <a:t>  10 Cs                                                     10 Cs                                                                    1g9/2</a:t>
            </a:r>
            <a:r>
              <a:rPr lang="en-US" sz="2000" dirty="0"/>
              <a:t> </a:t>
            </a:r>
            <a:r>
              <a:rPr lang="en-US" sz="2000" dirty="0" smtClean="0"/>
              <a:t>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2 </a:t>
            </a:r>
            <a:r>
              <a:rPr lang="en-US" sz="2000" dirty="0" err="1" smtClean="0"/>
              <a:t>Rb</a:t>
            </a:r>
            <a:r>
              <a:rPr lang="en-US" sz="2000" dirty="0" smtClean="0"/>
              <a:t>  2 Cs                                                        2 Cs                                                                     2P1/2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6 </a:t>
            </a:r>
            <a:r>
              <a:rPr lang="en-US" sz="2000" dirty="0" err="1" smtClean="0"/>
              <a:t>Rb</a:t>
            </a:r>
            <a:r>
              <a:rPr lang="en-US" sz="2000" dirty="0" smtClean="0"/>
              <a:t>  6 Cs                                                        5 </a:t>
            </a:r>
            <a:r>
              <a:rPr lang="en-US" sz="2000" dirty="0" err="1" smtClean="0"/>
              <a:t>Rb</a:t>
            </a:r>
            <a:r>
              <a:rPr lang="en-US" sz="2000" dirty="0" smtClean="0"/>
              <a:t> 6Cs                                                             1f5/2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4 </a:t>
            </a:r>
            <a:r>
              <a:rPr lang="en-US" sz="2000" dirty="0" err="1" smtClean="0"/>
              <a:t>Rb</a:t>
            </a:r>
            <a:r>
              <a:rPr lang="en-US" sz="2000" dirty="0" smtClean="0"/>
              <a:t>  4 Cs                                                         4 </a:t>
            </a:r>
            <a:r>
              <a:rPr lang="en-US" sz="2000" dirty="0" err="1" smtClean="0"/>
              <a:t>Rb</a:t>
            </a:r>
            <a:r>
              <a:rPr lang="en-US" sz="2000" dirty="0" smtClean="0"/>
              <a:t> 4Cs                                                            2P3/2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8 </a:t>
            </a:r>
            <a:r>
              <a:rPr lang="en-US" sz="2000" dirty="0" err="1" smtClean="0"/>
              <a:t>Rb</a:t>
            </a:r>
            <a:r>
              <a:rPr lang="en-US" sz="2000" dirty="0" smtClean="0"/>
              <a:t>  8 Cs                                                        8 </a:t>
            </a:r>
            <a:r>
              <a:rPr lang="en-US" sz="2000" dirty="0" err="1" smtClean="0"/>
              <a:t>Rb</a:t>
            </a:r>
            <a:r>
              <a:rPr lang="en-US" sz="2000" dirty="0" smtClean="0"/>
              <a:t>  8Cs                                                            1f/7/2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4 K  4 </a:t>
            </a:r>
            <a:r>
              <a:rPr lang="en-US" sz="2000" dirty="0" err="1" smtClean="0"/>
              <a:t>Rb</a:t>
            </a:r>
            <a:r>
              <a:rPr lang="en-US" sz="2000" dirty="0" smtClean="0"/>
              <a:t>  4 Cs                                                 3 K  4 </a:t>
            </a:r>
            <a:r>
              <a:rPr lang="en-US" sz="2000" dirty="0" err="1" smtClean="0"/>
              <a:t>Rb</a:t>
            </a:r>
            <a:r>
              <a:rPr lang="en-US" sz="2000" dirty="0" smtClean="0"/>
              <a:t>  4 Cs                                                   1d3/2</a:t>
            </a:r>
            <a:r>
              <a:rPr lang="en-US" sz="2000" dirty="0"/>
              <a:t> </a:t>
            </a:r>
            <a:r>
              <a:rPr lang="en-US" sz="2000" dirty="0" smtClean="0"/>
              <a:t>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2K  2 </a:t>
            </a:r>
            <a:r>
              <a:rPr lang="en-US" sz="2000" dirty="0" err="1" smtClean="0"/>
              <a:t>Rb</a:t>
            </a:r>
            <a:r>
              <a:rPr lang="en-US" sz="2000" dirty="0" smtClean="0"/>
              <a:t>  2 Cs                                                  2 K  2 </a:t>
            </a:r>
            <a:r>
              <a:rPr lang="en-US" sz="2000" dirty="0" err="1" smtClean="0"/>
              <a:t>Rb</a:t>
            </a:r>
            <a:r>
              <a:rPr lang="en-US" sz="2000" dirty="0" smtClean="0"/>
              <a:t>  2 Cs                                                  2S1/2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4 Na  6 K  6 </a:t>
            </a:r>
            <a:r>
              <a:rPr lang="en-US" sz="2000" dirty="0" err="1" smtClean="0"/>
              <a:t>Rb</a:t>
            </a:r>
            <a:r>
              <a:rPr lang="en-US" sz="2000" dirty="0" smtClean="0"/>
              <a:t>  6 Cs                                        3 Na  6 K  6 </a:t>
            </a:r>
            <a:r>
              <a:rPr lang="en-US" sz="2000" dirty="0" err="1" smtClean="0"/>
              <a:t>Rb</a:t>
            </a:r>
            <a:r>
              <a:rPr lang="en-US" sz="2000" dirty="0" smtClean="0"/>
              <a:t>  6 Cs                                      1d5/2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1 Li  2 Na  2 </a:t>
            </a:r>
            <a:r>
              <a:rPr lang="en-US" sz="2000" dirty="0" err="1" smtClean="0"/>
              <a:t>Rb</a:t>
            </a:r>
            <a:r>
              <a:rPr lang="en-US" sz="2000" dirty="0" smtClean="0"/>
              <a:t>  2 Cs                                       2 Na  2 K  2 </a:t>
            </a:r>
            <a:r>
              <a:rPr lang="en-US" sz="2000" dirty="0" err="1" smtClean="0"/>
              <a:t>Rb</a:t>
            </a:r>
            <a:r>
              <a:rPr lang="en-US" sz="2000" dirty="0" smtClean="0"/>
              <a:t>  2 Cs                                      1P1/2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4 Li  4 Na  4 K  4 </a:t>
            </a:r>
            <a:r>
              <a:rPr lang="en-US" sz="2000" dirty="0" err="1" smtClean="0"/>
              <a:t>Rb</a:t>
            </a:r>
            <a:r>
              <a:rPr lang="en-US" sz="2000" dirty="0" smtClean="0"/>
              <a:t>  4 Cs                               1 Li  4 Na  4 K  4 </a:t>
            </a:r>
            <a:r>
              <a:rPr lang="en-US" sz="2000" dirty="0" err="1" smtClean="0"/>
              <a:t>Rb</a:t>
            </a:r>
            <a:r>
              <a:rPr lang="en-US" sz="2000" dirty="0" smtClean="0"/>
              <a:t>  4 Cs                                1P3/2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2 Li  2 Na  2 K  2 </a:t>
            </a:r>
            <a:r>
              <a:rPr lang="en-US" sz="2000" dirty="0" err="1" smtClean="0"/>
              <a:t>Rb</a:t>
            </a:r>
            <a:r>
              <a:rPr lang="en-US" sz="2000" dirty="0" smtClean="0"/>
              <a:t>  2 Cs                                1 H  2 Li  2 Na 2 K  2 </a:t>
            </a:r>
            <a:r>
              <a:rPr lang="en-US" sz="2000" dirty="0" err="1" smtClean="0"/>
              <a:t>Rb</a:t>
            </a:r>
            <a:r>
              <a:rPr lang="en-US" sz="2000" dirty="0" smtClean="0"/>
              <a:t> 2 Cs                        1S1/2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Neutrons                                                                     Protons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622925" y="1943100"/>
            <a:ext cx="20574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6100" y="2362200"/>
            <a:ext cx="20574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26100" y="2768600"/>
            <a:ext cx="207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626100" y="31242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626100" y="3479800"/>
            <a:ext cx="207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645150" y="3822700"/>
            <a:ext cx="21717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86425" y="4223388"/>
            <a:ext cx="222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65800" y="4622800"/>
            <a:ext cx="215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813425" y="4990071"/>
            <a:ext cx="211455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753100" y="5349786"/>
            <a:ext cx="2139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813425" y="5684102"/>
            <a:ext cx="21336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813425" y="6064072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790700" y="2362200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790700" y="1968500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790700" y="2768600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790700" y="3124200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790700" y="3479800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790700" y="3848100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90700" y="4223388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90700" y="4508500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790700" y="4901171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790700" y="5349786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790700" y="5684102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790700" y="6064072"/>
            <a:ext cx="1892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3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/>
              <a:t>Rubidium - 85 Doublet and Hyperfine Levels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70" y="1818117"/>
            <a:ext cx="10977260" cy="5015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Atomic energy state of J = 1/2  ,    Nuclear state = 5/2 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F = Net atomic state = I ( Nuclear state ) + - J ( Atomic state )</a:t>
            </a:r>
            <a:r>
              <a:rPr lang="en-US" dirty="0"/>
              <a:t> </a:t>
            </a:r>
            <a:r>
              <a:rPr lang="en-US" dirty="0" smtClean="0"/>
              <a:t>                      F =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/>
              <a:t>= 5/2 +- 1/2 = 2 , 3</a:t>
            </a:r>
            <a:r>
              <a:rPr lang="en-US" dirty="0" smtClean="0"/>
              <a:t>                                                             F =                </a:t>
            </a:r>
            <a:r>
              <a:rPr lang="en-US" sz="2000" dirty="0" smtClean="0"/>
              <a:t>                  </a:t>
            </a:r>
            <a:r>
              <a:rPr lang="en-US" sz="2400" dirty="0" smtClean="0"/>
              <a:t>4</a:t>
            </a:r>
            <a:r>
              <a:rPr lang="en-US" sz="2000" dirty="0" smtClean="0"/>
              <a:t> </a:t>
            </a:r>
            <a:r>
              <a:rPr lang="en-US" dirty="0" smtClean="0"/>
              <a:t>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                                                                                              3</a:t>
            </a:r>
            <a:r>
              <a:rPr lang="en-US" dirty="0" smtClean="0"/>
              <a:t>   Atomic </a:t>
            </a:r>
            <a:r>
              <a:rPr lang="en-US" dirty="0"/>
              <a:t>energy state of J = </a:t>
            </a:r>
            <a:r>
              <a:rPr lang="en-US" dirty="0" smtClean="0"/>
              <a:t>3/2 :              5P</a:t>
            </a:r>
            <a:r>
              <a:rPr lang="en-US" baseline="-25000" dirty="0" smtClean="0"/>
              <a:t>3/2</a:t>
            </a:r>
            <a:r>
              <a:rPr lang="en-US" dirty="0" smtClean="0"/>
              <a:t>                                                            </a:t>
            </a:r>
            <a:r>
              <a:rPr lang="en-US" sz="2400" dirty="0" smtClean="0"/>
              <a:t>2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              5P1/2                                         3                           1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 = 5/2 +- 3/2 = 1 , 2 , 3 , 4               780 nm  </a:t>
            </a:r>
            <a:r>
              <a:rPr lang="en-US" sz="2400" dirty="0" smtClean="0"/>
              <a:t>                                     2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                               795 nm                     3                           3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Transition rules:                                                      </a:t>
            </a:r>
            <a:r>
              <a:rPr lang="en-US" sz="2600" dirty="0" smtClean="0"/>
              <a:t>5S</a:t>
            </a:r>
            <a:r>
              <a:rPr lang="en-US" sz="2600" baseline="-25000" dirty="0" smtClean="0"/>
              <a:t>1/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                                                                                             </a:t>
            </a:r>
            <a:r>
              <a:rPr lang="el-GR" sz="2400" dirty="0" smtClean="0"/>
              <a:t>Δ</a:t>
            </a:r>
            <a:r>
              <a:rPr lang="en-US" sz="2400" dirty="0" smtClean="0"/>
              <a:t>L = +- 1          </a:t>
            </a:r>
            <a:r>
              <a:rPr lang="el-GR" sz="2400" dirty="0" smtClean="0"/>
              <a:t>Δ</a:t>
            </a:r>
            <a:r>
              <a:rPr lang="en-US" sz="2400" dirty="0" smtClean="0"/>
              <a:t>F = 0 ,  +- 1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                          2                           </a:t>
            </a:r>
            <a:r>
              <a:rPr lang="en-US" sz="2400" dirty="0"/>
              <a:t>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54503" y="5876769"/>
            <a:ext cx="1471177" cy="30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28237" y="4080051"/>
            <a:ext cx="1621327" cy="49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97743" y="3583800"/>
            <a:ext cx="1287121" cy="22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435613" y="3952107"/>
            <a:ext cx="1249251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22110" y="4290536"/>
            <a:ext cx="1249251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21300" y="4649323"/>
            <a:ext cx="1249251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397743" y="5413177"/>
            <a:ext cx="1372808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55408" y="6514750"/>
            <a:ext cx="1437601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45918" y="4080051"/>
            <a:ext cx="30942" cy="1799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511607" y="3606199"/>
            <a:ext cx="74168" cy="181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675272" y="3977865"/>
            <a:ext cx="81566" cy="1461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860687" y="3964986"/>
            <a:ext cx="141312" cy="2588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343490" y="4316294"/>
            <a:ext cx="49397" cy="2263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600798" y="4662202"/>
            <a:ext cx="115904" cy="186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102108" y="4316294"/>
            <a:ext cx="57537" cy="1111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02128" y="4614520"/>
            <a:ext cx="1575928" cy="34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97771" y="4644690"/>
            <a:ext cx="55984" cy="1253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278056" y="4516127"/>
            <a:ext cx="7353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8056" y="4871809"/>
            <a:ext cx="7539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59034" y="5426056"/>
            <a:ext cx="672999" cy="22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430222" y="6514750"/>
            <a:ext cx="721525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430222" y="4529007"/>
            <a:ext cx="0" cy="91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844773" y="4888369"/>
            <a:ext cx="95451" cy="1642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582389" y="4888369"/>
            <a:ext cx="39376" cy="559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692486" y="4529007"/>
            <a:ext cx="116840" cy="199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Cesium -- 133 Doublet and Hyperfine Levels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9771"/>
            <a:ext cx="10515600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Hyperfine Energy Level Splitting  (</a:t>
            </a:r>
            <a:r>
              <a:rPr lang="en-US" dirty="0" err="1" smtClean="0"/>
              <a:t>Steck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/>
              <a:t>The Hamiltonian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    </a:t>
            </a:r>
            <a:r>
              <a:rPr lang="en-US" altLang="en-US" sz="2800" dirty="0" err="1"/>
              <a:t>H</a:t>
            </a:r>
            <a:r>
              <a:rPr lang="en-US" altLang="en-US" sz="2800" baseline="-25000" dirty="0" err="1"/>
              <a:t>hfs</a:t>
            </a:r>
            <a:r>
              <a:rPr lang="en-US" altLang="en-US" sz="2800" dirty="0"/>
              <a:t> = </a:t>
            </a:r>
            <a:r>
              <a:rPr lang="en-US" altLang="en-US" sz="2800" dirty="0" err="1"/>
              <a:t>A</a:t>
            </a:r>
            <a:r>
              <a:rPr lang="en-US" altLang="en-US" sz="2800" baseline="-25000" dirty="0" err="1"/>
              <a:t>hfs</a:t>
            </a:r>
            <a:r>
              <a:rPr lang="en-US" altLang="en-US" sz="2800" dirty="0" err="1"/>
              <a:t>I</a:t>
            </a:r>
            <a:r>
              <a:rPr lang="en-US" altLang="en-US" sz="2800" dirty="0" err="1">
                <a:cs typeface="Arial" panose="020B0604020202020204" pitchFamily="34" charset="0"/>
              </a:rPr>
              <a:t>◦J</a:t>
            </a:r>
            <a:r>
              <a:rPr lang="en-US" altLang="en-US" sz="2800" dirty="0">
                <a:cs typeface="Arial" panose="020B0604020202020204" pitchFamily="34" charset="0"/>
              </a:rPr>
              <a:t> +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              </a:t>
            </a:r>
            <a:r>
              <a:rPr lang="en-US" altLang="en-US" sz="2800" dirty="0" err="1">
                <a:cs typeface="Arial" panose="020B0604020202020204" pitchFamily="34" charset="0"/>
              </a:rPr>
              <a:t>B</a:t>
            </a:r>
            <a:r>
              <a:rPr lang="en-US" altLang="en-US" sz="2800" baseline="-25000" dirty="0" err="1">
                <a:cs typeface="Arial" panose="020B0604020202020204" pitchFamily="34" charset="0"/>
              </a:rPr>
              <a:t>hfs</a:t>
            </a:r>
            <a:r>
              <a:rPr lang="en-US" altLang="en-US" sz="2800" baseline="-25000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(3(I◦J)2+3/2(I◦J)-I(I+1)J(J+1))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                             2I(2I-1)J(2J-1)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err="1">
                <a:cs typeface="Arial" panose="020B0604020202020204" pitchFamily="34" charset="0"/>
              </a:rPr>
              <a:t>A</a:t>
            </a:r>
            <a:r>
              <a:rPr lang="en-US" altLang="en-US" sz="2800" baseline="-25000" dirty="0" err="1">
                <a:cs typeface="Arial" panose="020B0604020202020204" pitchFamily="34" charset="0"/>
              </a:rPr>
              <a:t>hfs</a:t>
            </a:r>
            <a:r>
              <a:rPr lang="en-US" altLang="en-US" sz="2800" dirty="0">
                <a:cs typeface="Arial" panose="020B0604020202020204" pitchFamily="34" charset="0"/>
              </a:rPr>
              <a:t> = Magnetic dipole constant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>
                <a:cs typeface="Arial" panose="020B0604020202020204" pitchFamily="34" charset="0"/>
              </a:rPr>
              <a:t>B</a:t>
            </a:r>
            <a:r>
              <a:rPr lang="en-US" altLang="en-US" sz="2800" baseline="-25000" dirty="0" err="1">
                <a:cs typeface="Arial" panose="020B0604020202020204" pitchFamily="34" charset="0"/>
              </a:rPr>
              <a:t>hfs</a:t>
            </a:r>
            <a:r>
              <a:rPr lang="en-US" altLang="en-US" sz="2800" dirty="0">
                <a:cs typeface="Arial" panose="020B0604020202020204" pitchFamily="34" charset="0"/>
              </a:rPr>
              <a:t> = Electric quadrupole constant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             (J&gt;1/2)</a:t>
            </a:r>
          </a:p>
        </p:txBody>
      </p:sp>
    </p:spTree>
    <p:extLst>
      <p:ext uri="{BB962C8B-B14F-4D97-AF65-F5344CB8AC3E}">
        <p14:creationId xmlns:p14="http://schemas.microsoft.com/office/powerpoint/2010/main" val="32231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59" y="365125"/>
            <a:ext cx="11103429" cy="1325563"/>
          </a:xfrm>
        </p:spPr>
        <p:txBody>
          <a:bodyPr/>
          <a:lstStyle/>
          <a:p>
            <a:r>
              <a:rPr lang="en-US" dirty="0" smtClean="0"/>
              <a:t>Calculating Hyperfine Energy Splitting  (</a:t>
            </a:r>
            <a:r>
              <a:rPr lang="en-US" dirty="0" err="1" smtClean="0"/>
              <a:t>Steck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3" y="1825625"/>
            <a:ext cx="1160238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∆</a:t>
            </a:r>
            <a:r>
              <a:rPr lang="en-US" dirty="0" err="1"/>
              <a:t>E</a:t>
            </a:r>
            <a:r>
              <a:rPr lang="en-US" baseline="-25000" dirty="0" err="1"/>
              <a:t>hfs</a:t>
            </a:r>
            <a:r>
              <a:rPr lang="en-US" dirty="0"/>
              <a:t> = </a:t>
            </a:r>
            <a:r>
              <a:rPr lang="en-US" dirty="0" smtClean="0"/>
              <a:t>(1 /2) </a:t>
            </a:r>
            <a:r>
              <a:rPr lang="en-US" dirty="0" err="1"/>
              <a:t>A</a:t>
            </a:r>
            <a:r>
              <a:rPr lang="en-US" baseline="-25000" dirty="0" err="1"/>
              <a:t>hfs</a:t>
            </a:r>
            <a:r>
              <a:rPr lang="en-US" dirty="0" err="1"/>
              <a:t>K</a:t>
            </a:r>
            <a:r>
              <a:rPr lang="en-US" dirty="0"/>
              <a:t> + </a:t>
            </a:r>
            <a:r>
              <a:rPr lang="en-US" dirty="0" err="1"/>
              <a:t>B</a:t>
            </a:r>
            <a:r>
              <a:rPr lang="en-US" baseline="-25000" dirty="0" err="1"/>
              <a:t>hfs</a:t>
            </a:r>
            <a:r>
              <a:rPr lang="en-US" dirty="0"/>
              <a:t> </a:t>
            </a:r>
            <a:r>
              <a:rPr lang="en-US" dirty="0" smtClean="0"/>
              <a:t>{[(3/ 2)[K(K </a:t>
            </a:r>
            <a:r>
              <a:rPr lang="en-US" dirty="0"/>
              <a:t>+ 1) − 2I(I + 1)J(J + 1</a:t>
            </a:r>
            <a:r>
              <a:rPr lang="en-US" dirty="0" smtClean="0"/>
              <a:t>)]/[ </a:t>
            </a:r>
            <a:r>
              <a:rPr lang="en-US" dirty="0"/>
              <a:t>2I(2I − 1)2J(2J − 1</a:t>
            </a:r>
            <a:r>
              <a:rPr lang="en-US" dirty="0" smtClean="0"/>
              <a:t>)]}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                          where          </a:t>
            </a:r>
            <a:r>
              <a:rPr lang="en-US" dirty="0"/>
              <a:t>K = F(F + 1) − I(I + 1) − J(J + 1) </a:t>
            </a:r>
          </a:p>
        </p:txBody>
      </p:sp>
    </p:spTree>
    <p:extLst>
      <p:ext uri="{BB962C8B-B14F-4D97-AF65-F5344CB8AC3E}">
        <p14:creationId xmlns:p14="http://schemas.microsoft.com/office/powerpoint/2010/main" val="22062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Pertinent Physics Principles to Be Taught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Quantum oscillator model</a:t>
            </a:r>
          </a:p>
          <a:p>
            <a:r>
              <a:rPr lang="en-US" dirty="0" smtClean="0"/>
              <a:t>Quantum atomic model</a:t>
            </a:r>
          </a:p>
          <a:p>
            <a:r>
              <a:rPr lang="en-US" dirty="0" smtClean="0"/>
              <a:t>Nuclear shell model</a:t>
            </a:r>
          </a:p>
          <a:p>
            <a:r>
              <a:rPr lang="en-US" dirty="0" smtClean="0"/>
              <a:t>Doublet and hyperfine structure of the atom</a:t>
            </a:r>
          </a:p>
          <a:p>
            <a:r>
              <a:rPr lang="en-US" dirty="0" smtClean="0"/>
              <a:t>Physical optics concepts</a:t>
            </a:r>
          </a:p>
          <a:p>
            <a:r>
              <a:rPr lang="en-US" dirty="0" smtClean="0"/>
              <a:t>Operating principles of gas, solid state, and dye lasers</a:t>
            </a:r>
          </a:p>
          <a:p>
            <a:r>
              <a:rPr lang="en-US" dirty="0" smtClean="0"/>
              <a:t>Molecular structure</a:t>
            </a:r>
          </a:p>
          <a:p>
            <a:r>
              <a:rPr lang="en-US" dirty="0" smtClean="0"/>
              <a:t>Molecular dynamics</a:t>
            </a:r>
          </a:p>
          <a:p>
            <a:r>
              <a:rPr lang="en-US" dirty="0" smtClean="0"/>
              <a:t>Bethe-</a:t>
            </a:r>
            <a:r>
              <a:rPr lang="en-US" dirty="0" err="1" smtClean="0"/>
              <a:t>Weizsacker</a:t>
            </a:r>
            <a:r>
              <a:rPr lang="en-US" dirty="0" smtClean="0"/>
              <a:t> mass equation/nuclear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Hyperfine Splitting Measurements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Rubidium :      Measurement (nm)    Accepted Value (nm)     % Diff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(Rb-85)                   780.652                        780.238                        .0531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780.712                       780.244                         .0600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794.959                       794.975                         .00201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794.965                       794.982                         .00214</a:t>
            </a:r>
            <a:endParaRPr lang="en-US" dirty="0"/>
          </a:p>
          <a:p>
            <a:r>
              <a:rPr lang="en-US" dirty="0" smtClean="0"/>
              <a:t>Cesium:                  852.338                       852.335                         .000352</a:t>
            </a:r>
          </a:p>
          <a:p>
            <a:pPr marL="0" indent="0">
              <a:buNone/>
            </a:pPr>
            <a:r>
              <a:rPr lang="en-US" dirty="0" smtClean="0"/>
              <a:t>   (Cs-133)                 852.361                       852.357                         .000469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893.722                       894.579                         .0958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893.744                       894.603                         .0960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Spectrum of Iodine Molecule Excited by Frequency-Doubled </a:t>
            </a:r>
            <a:r>
              <a:rPr lang="en-US" dirty="0" err="1" smtClean="0"/>
              <a:t>Nd:YAG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wiest\Pictures\Iodine Excitation by Green NdYAG Laser -- Fall 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17010"/>
            <a:ext cx="9144000" cy="5140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4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Birge</a:t>
            </a:r>
            <a:r>
              <a:rPr lang="en-US" dirty="0" smtClean="0"/>
              <a:t> – </a:t>
            </a:r>
            <a:r>
              <a:rPr lang="en-US" dirty="0" err="1" smtClean="0"/>
              <a:t>Sponer</a:t>
            </a:r>
            <a:r>
              <a:rPr lang="en-US" dirty="0" smtClean="0"/>
              <a:t> Plot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1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Calculations from the Data; Harmonic Oscillator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000" dirty="0"/>
              <a:t>                  </a:t>
            </a:r>
          </a:p>
          <a:p>
            <a:pPr>
              <a:buNone/>
            </a:pPr>
            <a:r>
              <a:rPr lang="en-US" sz="4000" dirty="0"/>
              <a:t>                  K  =  m ( 2</a:t>
            </a:r>
            <a:r>
              <a:rPr lang="el-GR" sz="4000" dirty="0"/>
              <a:t>π</a:t>
            </a:r>
            <a:r>
              <a:rPr lang="en-US" sz="4000" dirty="0"/>
              <a:t>c</a:t>
            </a:r>
            <a:r>
              <a:rPr lang="el-GR" sz="4000" dirty="0"/>
              <a:t>ω</a:t>
            </a:r>
            <a:r>
              <a:rPr lang="en-US" sz="4000" baseline="-25000" dirty="0"/>
              <a:t>0</a:t>
            </a:r>
            <a:r>
              <a:rPr lang="el-GR" sz="4000" dirty="0"/>
              <a:t> </a:t>
            </a:r>
            <a:r>
              <a:rPr lang="en-US" sz="4000" dirty="0"/>
              <a:t>)</a:t>
            </a:r>
            <a:r>
              <a:rPr lang="en-US" sz="4000" baseline="30000" dirty="0"/>
              <a:t>2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r>
              <a:rPr lang="en-US" dirty="0" smtClean="0"/>
              <a:t>                            =    127x1.6605x10</a:t>
            </a:r>
            <a:r>
              <a:rPr lang="en-US" baseline="30000" dirty="0" smtClean="0"/>
              <a:t>-27</a:t>
            </a:r>
            <a:r>
              <a:rPr lang="en-US" dirty="0" smtClean="0"/>
              <a:t> /2 x    				          (2</a:t>
            </a:r>
            <a:r>
              <a:rPr lang="el-GR" dirty="0" smtClean="0"/>
              <a:t>π</a:t>
            </a:r>
            <a:r>
              <a:rPr lang="en-US" dirty="0" smtClean="0"/>
              <a:t> x 2.9979x10</a:t>
            </a:r>
            <a:r>
              <a:rPr lang="en-US" baseline="30000" dirty="0" smtClean="0"/>
              <a:t>8 </a:t>
            </a:r>
            <a:r>
              <a:rPr lang="en-US" dirty="0" smtClean="0"/>
              <a:t> x  2.198x10</a:t>
            </a:r>
            <a:r>
              <a:rPr lang="en-US" baseline="30000" dirty="0" smtClean="0"/>
              <a:t>4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baseline="30000" dirty="0" smtClean="0"/>
              <a:t>                                         </a:t>
            </a:r>
          </a:p>
          <a:p>
            <a:pPr>
              <a:buNone/>
            </a:pPr>
            <a:r>
              <a:rPr lang="en-US" baseline="30000" dirty="0" smtClean="0"/>
              <a:t>                                          </a:t>
            </a:r>
            <a:r>
              <a:rPr lang="en-US" dirty="0" smtClean="0"/>
              <a:t>=   180.7  N/m              (Our result)</a:t>
            </a:r>
            <a:endParaRPr lang="en-US" sz="4000" dirty="0"/>
          </a:p>
          <a:p>
            <a:pPr>
              <a:buNone/>
            </a:pPr>
            <a:r>
              <a:rPr lang="en-US" sz="4000" baseline="30000" dirty="0"/>
              <a:t>                                 </a:t>
            </a:r>
          </a:p>
          <a:p>
            <a:pPr>
              <a:buNone/>
            </a:pPr>
            <a:r>
              <a:rPr lang="en-US" sz="4000" dirty="0"/>
              <a:t>	</a:t>
            </a:r>
          </a:p>
          <a:p>
            <a:pPr>
              <a:buNone/>
            </a:pPr>
            <a:r>
              <a:rPr lang="en-US" sz="4000" dirty="0"/>
              <a:t>                    K = 172.1 N/m</a:t>
            </a:r>
            <a:r>
              <a:rPr lang="en-US" baseline="30000" dirty="0" smtClean="0"/>
              <a:t>    </a:t>
            </a:r>
            <a:r>
              <a:rPr lang="en-US" dirty="0" smtClean="0"/>
              <a:t> (</a:t>
            </a:r>
            <a:r>
              <a:rPr lang="en-US" dirty="0" err="1" smtClean="0"/>
              <a:t>Bayram</a:t>
            </a:r>
            <a:r>
              <a:rPr lang="en-US" dirty="0" smtClean="0"/>
              <a:t> And Freamat)</a:t>
            </a:r>
            <a:endParaRPr lang="en-US" baseline="30000" dirty="0" smtClean="0"/>
          </a:p>
          <a:p>
            <a:pPr>
              <a:buNone/>
            </a:pPr>
            <a:r>
              <a:rPr lang="en-US" baseline="30000" dirty="0" smtClean="0"/>
              <a:t>                                                                     </a:t>
            </a:r>
          </a:p>
          <a:p>
            <a:pPr>
              <a:buNone/>
            </a:pPr>
            <a:r>
              <a:rPr lang="en-US" baseline="30000" dirty="0" smtClean="0"/>
              <a:t>       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8887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Raman Scattering (Nylon) – Rayleigh Peak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o="urn:schemas-microsoft-com:office:office" xmlns:v="urn:schemas-microsoft-com:vml" xmlns:w10="urn:schemas-microsoft-com:office:word" xmlns:w="http://schemas.openxmlformats.org/wordprocessingml/2006/main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45B7605-EA4B-45E7-A5DF-E1D9084B4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598064"/>
              </p:ext>
            </p:extLst>
          </p:nvPr>
        </p:nvGraphicFramePr>
        <p:xfrm>
          <a:off x="317241" y="1825625"/>
          <a:ext cx="1103655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5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Raman Scattering (Nylon) – Stokes Peak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o="urn:schemas-microsoft-com:office:office" xmlns:v="urn:schemas-microsoft-com:vml" xmlns:w10="urn:schemas-microsoft-com:office:word" xmlns:w="http://schemas.openxmlformats.org/wordprocessingml/2006/main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E535472-5FB7-4FA9-92EA-8DCCAF702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34160"/>
              </p:ext>
            </p:extLst>
          </p:nvPr>
        </p:nvGraphicFramePr>
        <p:xfrm>
          <a:off x="373224" y="1825625"/>
          <a:ext cx="109805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1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Raman Scattering (Nylon) – Anti-Stokes Peak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o="urn:schemas-microsoft-com:office:office" xmlns:v="urn:schemas-microsoft-com:vml" xmlns:w10="urn:schemas-microsoft-com:office:word" xmlns:w="http://schemas.openxmlformats.org/wordprocessingml/2006/main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D049071A-5999-41A2-8C72-231341218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86517"/>
              </p:ext>
            </p:extLst>
          </p:nvPr>
        </p:nvGraphicFramePr>
        <p:xfrm>
          <a:off x="261257" y="1825625"/>
          <a:ext cx="11092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2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Stable Isotopes of Krypton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127428"/>
              </p:ext>
            </p:extLst>
          </p:nvPr>
        </p:nvGraphicFramePr>
        <p:xfrm>
          <a:off x="541176" y="1825625"/>
          <a:ext cx="108126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7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WV Wesleyan Physics Senior Class  2016-2017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188"/>
            <a:ext cx="12095914" cy="3262312"/>
          </a:xfrm>
        </p:spPr>
      </p:pic>
    </p:spTree>
    <p:extLst>
      <p:ext uri="{BB962C8B-B14F-4D97-AF65-F5344CB8AC3E}">
        <p14:creationId xmlns:p14="http://schemas.microsoft.com/office/powerpoint/2010/main" val="20539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Course reviews and reinforces concepts of previous year classes in light, atomic, and nuclear physics.</a:t>
            </a:r>
          </a:p>
          <a:p>
            <a:r>
              <a:rPr lang="en-US" dirty="0" smtClean="0"/>
              <a:t>Students are prepared to do funded summer research work on our campus or other involving laser/atomic physics.</a:t>
            </a:r>
          </a:p>
          <a:p>
            <a:r>
              <a:rPr lang="en-US" dirty="0" smtClean="0"/>
              <a:t>Graduates report experience from course has facilitated good graduate research assignments.</a:t>
            </a:r>
          </a:p>
          <a:p>
            <a:r>
              <a:rPr lang="en-US" dirty="0" smtClean="0"/>
              <a:t>Graduates report good use of concepts and techniques of course in both physics and engineering graduate study.</a:t>
            </a:r>
          </a:p>
          <a:p>
            <a:r>
              <a:rPr lang="en-US" dirty="0" smtClean="0"/>
              <a:t>Hands-on experience and research techniques encountered in course have provided excellent preparation for the year of senior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History, development, and applications of the laser</a:t>
            </a:r>
          </a:p>
          <a:p>
            <a:r>
              <a:rPr lang="en-US" dirty="0" smtClean="0"/>
              <a:t>Doublet and hyperfine structure of the alkali metal elements</a:t>
            </a:r>
          </a:p>
          <a:p>
            <a:r>
              <a:rPr lang="en-US" dirty="0" smtClean="0"/>
              <a:t>The acousto-optic effect</a:t>
            </a:r>
          </a:p>
          <a:p>
            <a:r>
              <a:rPr lang="en-US" dirty="0" smtClean="0"/>
              <a:t>Bond strength of the linear molecule</a:t>
            </a:r>
          </a:p>
          <a:p>
            <a:r>
              <a:rPr lang="en-US" dirty="0" smtClean="0"/>
              <a:t>The pumped tunable dye laser</a:t>
            </a:r>
          </a:p>
          <a:p>
            <a:r>
              <a:rPr lang="en-US" dirty="0" smtClean="0"/>
              <a:t>Raman effect in polymers</a:t>
            </a:r>
          </a:p>
          <a:p>
            <a:r>
              <a:rPr lang="en-US" dirty="0" smtClean="0"/>
              <a:t>Frequency doubling in crystals</a:t>
            </a:r>
          </a:p>
          <a:p>
            <a:r>
              <a:rPr lang="en-US" dirty="0" smtClean="0"/>
              <a:t>Stable isotopes of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NASA – WV Space Grant Consortium</a:t>
            </a:r>
          </a:p>
          <a:p>
            <a:r>
              <a:rPr lang="en-US" altLang="en-US" dirty="0"/>
              <a:t>West Virginia Wesleyan </a:t>
            </a:r>
            <a:r>
              <a:rPr lang="en-US" altLang="en-US" dirty="0" smtClean="0"/>
              <a:t>College</a:t>
            </a:r>
          </a:p>
          <a:p>
            <a:r>
              <a:rPr lang="en-US" altLang="en-US" dirty="0" smtClean="0"/>
              <a:t>Aaron Weaver, (Wesleyan 2015, now grad Physics at WVU)</a:t>
            </a:r>
          </a:p>
          <a:p>
            <a:r>
              <a:rPr lang="en-US" altLang="en-US" dirty="0" smtClean="0"/>
              <a:t>Mackenzie </a:t>
            </a:r>
            <a:r>
              <a:rPr lang="en-US" altLang="en-US" dirty="0" err="1" smtClean="0"/>
              <a:t>Robatin</a:t>
            </a:r>
            <a:r>
              <a:rPr lang="en-US" altLang="en-US" dirty="0" smtClean="0"/>
              <a:t> and Gabrielle Cox, Summer Research 2017</a:t>
            </a:r>
          </a:p>
          <a:p>
            <a:r>
              <a:rPr lang="en-US" altLang="en-US" dirty="0" smtClean="0"/>
              <a:t>Students in the Electro-Optics Classes of 1993 to 2017</a:t>
            </a:r>
          </a:p>
          <a:p>
            <a:r>
              <a:rPr lang="en-US" altLang="en-US" dirty="0" smtClean="0"/>
              <a:t>SURE Grant Program</a:t>
            </a:r>
          </a:p>
          <a:p>
            <a:r>
              <a:rPr lang="en-US" altLang="en-US" dirty="0" smtClean="0"/>
              <a:t>Robert </a:t>
            </a:r>
            <a:r>
              <a:rPr lang="en-US" altLang="en-US" dirty="0"/>
              <a:t>Grose for machining; Tracey Delaney for computer and technical </a:t>
            </a:r>
            <a:r>
              <a:rPr lang="en-US" altLang="en-US" dirty="0" smtClean="0"/>
              <a:t>help</a:t>
            </a:r>
          </a:p>
          <a:p>
            <a:r>
              <a:rPr lang="en-US" altLang="en-US" dirty="0" smtClean="0"/>
              <a:t>Dr. G.S. Hurst, Oak Ridge National Laboratory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S.B.Bayram</a:t>
            </a:r>
            <a:r>
              <a:rPr lang="en-US" sz="2400" dirty="0"/>
              <a:t> and </a:t>
            </a:r>
            <a:r>
              <a:rPr lang="en-US" sz="2400" dirty="0" err="1"/>
              <a:t>M.V.Freamat</a:t>
            </a:r>
            <a:r>
              <a:rPr lang="en-US" sz="2400" dirty="0"/>
              <a:t>, “Simple Laser-Induced Fluorescence Setup to Explore Molecular Spectroscopy”, </a:t>
            </a:r>
            <a:r>
              <a:rPr lang="en-US" sz="2400" dirty="0" err="1"/>
              <a:t>Compadre.Org</a:t>
            </a:r>
            <a:r>
              <a:rPr lang="en-US" sz="2400" dirty="0"/>
              <a:t> /</a:t>
            </a:r>
            <a:r>
              <a:rPr lang="en-US" sz="2400" dirty="0" err="1"/>
              <a:t>advlabs</a:t>
            </a:r>
            <a:r>
              <a:rPr lang="en-US" sz="2400" dirty="0"/>
              <a:t>/</a:t>
            </a:r>
            <a:r>
              <a:rPr lang="en-US" sz="2400" dirty="0" err="1"/>
              <a:t>bfy</a:t>
            </a:r>
            <a:r>
              <a:rPr lang="en-US" sz="2400" dirty="0"/>
              <a:t>/files/W31, 1-8 (2012).</a:t>
            </a:r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Livesey</a:t>
            </a:r>
            <a:r>
              <a:rPr lang="en-US" sz="2400" dirty="0"/>
              <a:t>, Derek, </a:t>
            </a:r>
            <a:r>
              <a:rPr lang="en-US" sz="2400" i="1" dirty="0"/>
              <a:t>Atomic and Nuclear Physics</a:t>
            </a:r>
            <a:r>
              <a:rPr lang="en-US" sz="2400" dirty="0"/>
              <a:t> (</a:t>
            </a:r>
            <a:r>
              <a:rPr lang="en-US" sz="2400" dirty="0" err="1"/>
              <a:t>Ginn</a:t>
            </a:r>
            <a:r>
              <a:rPr lang="en-US" sz="2400" dirty="0"/>
              <a:t> and </a:t>
            </a:r>
            <a:r>
              <a:rPr lang="en-US" sz="2400" dirty="0" err="1"/>
              <a:t>Blaisdell</a:t>
            </a:r>
            <a:r>
              <a:rPr lang="en-US" sz="2400" dirty="0"/>
              <a:t>, Toronto, 1966).</a:t>
            </a:r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Serway</a:t>
            </a:r>
            <a:r>
              <a:rPr lang="en-US" sz="2400" dirty="0"/>
              <a:t>, Moses, Moyer, </a:t>
            </a:r>
            <a:r>
              <a:rPr lang="en-US" sz="2400" i="1" dirty="0"/>
              <a:t>Modern Physics</a:t>
            </a:r>
            <a:r>
              <a:rPr lang="en-US" sz="2400" dirty="0"/>
              <a:t> (Thomson-Brooks/Cole, Belmont, CA, 2005).</a:t>
            </a:r>
          </a:p>
          <a:p>
            <a:pPr marL="0" indent="0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Steck</a:t>
            </a:r>
            <a:r>
              <a:rPr lang="en-US" sz="2400" dirty="0"/>
              <a:t>, Daniel</a:t>
            </a:r>
            <a:r>
              <a:rPr lang="en-US" sz="2400" dirty="0" smtClean="0"/>
              <a:t>, Dept. of Physics, Univ. of Oregon, </a:t>
            </a:r>
            <a:r>
              <a:rPr lang="en-US" sz="2400" i="1" dirty="0"/>
              <a:t>Rubidium </a:t>
            </a:r>
            <a:r>
              <a:rPr lang="en-US" sz="2400" i="1" dirty="0" smtClean="0"/>
              <a:t>85 </a:t>
            </a:r>
            <a:r>
              <a:rPr lang="en-US" sz="2400" i="1" dirty="0"/>
              <a:t>D Line Data</a:t>
            </a:r>
            <a:r>
              <a:rPr lang="en-US" sz="2400" dirty="0"/>
              <a:t>, </a:t>
            </a:r>
            <a:r>
              <a:rPr lang="en-US" sz="2400" dirty="0" smtClean="0"/>
              <a:t>2013.</a:t>
            </a:r>
          </a:p>
          <a:p>
            <a:pPr marL="0" indent="0"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Steck</a:t>
            </a:r>
            <a:r>
              <a:rPr lang="en-US" sz="2400" dirty="0" smtClean="0"/>
              <a:t>, Daniel, Los Alamos National Laboratory, </a:t>
            </a:r>
            <a:r>
              <a:rPr lang="en-US" sz="2400" i="1" dirty="0" smtClean="0"/>
              <a:t>Cesium 133 D Line Data</a:t>
            </a:r>
            <a:r>
              <a:rPr lang="en-US" sz="2400" dirty="0" smtClean="0"/>
              <a:t>, 2003. </a:t>
            </a:r>
          </a:p>
          <a:p>
            <a:pPr marL="0" indent="0">
              <a:buNone/>
            </a:pPr>
            <a:r>
              <a:rPr lang="en-US" sz="2400" dirty="0" smtClean="0"/>
              <a:t>6. Derek </a:t>
            </a:r>
            <a:r>
              <a:rPr lang="en-US" sz="2400" dirty="0"/>
              <a:t>Eastham, </a:t>
            </a:r>
            <a:r>
              <a:rPr lang="en-US" sz="2400" i="1" dirty="0"/>
              <a:t>Atomic Physics of Lasers</a:t>
            </a:r>
            <a:r>
              <a:rPr lang="en-US" sz="2400" dirty="0"/>
              <a:t> (Taylor and Francis, 1986).</a:t>
            </a:r>
          </a:p>
          <a:p>
            <a:pPr marL="0" indent="0">
              <a:buNone/>
            </a:pPr>
            <a:r>
              <a:rPr lang="en-US" altLang="en-US" sz="2400" dirty="0" smtClean="0"/>
              <a:t>7. </a:t>
            </a:r>
            <a:r>
              <a:rPr lang="en-US" altLang="en-US" sz="2400" dirty="0" err="1" smtClean="0"/>
              <a:t>H.Haken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and H.C. Wolf, Atomic and Quantum Physics (Springer-</a:t>
            </a:r>
            <a:r>
              <a:rPr lang="en-US" altLang="en-US" sz="2400" dirty="0" err="1"/>
              <a:t>Verlag</a:t>
            </a:r>
            <a:r>
              <a:rPr lang="en-US" altLang="en-US" sz="2400" dirty="0"/>
              <a:t>, 1984).</a:t>
            </a:r>
          </a:p>
          <a:p>
            <a:pPr marL="0" indent="0">
              <a:buNone/>
            </a:pPr>
            <a:r>
              <a:rPr lang="en-US" altLang="en-US" sz="2400" dirty="0" smtClean="0"/>
              <a:t>8. C.J</a:t>
            </a:r>
            <a:r>
              <a:rPr lang="en-US" altLang="en-US" sz="2400" dirty="0"/>
              <a:t>. Foot, Atomic Physics (Oxford Press, 2005</a:t>
            </a:r>
            <a:r>
              <a:rPr lang="en-US" altLang="en-US" sz="2400" dirty="0" smtClean="0"/>
              <a:t>).</a:t>
            </a:r>
          </a:p>
          <a:p>
            <a:pPr marL="0" indent="0">
              <a:buNone/>
            </a:pPr>
            <a:r>
              <a:rPr lang="en-US" altLang="en-US" sz="2400" dirty="0" smtClean="0"/>
              <a:t>9.  David Van </a:t>
            </a:r>
            <a:r>
              <a:rPr lang="en-US" altLang="en-US" sz="2400" dirty="0" err="1" smtClean="0"/>
              <a:t>Baak</a:t>
            </a:r>
            <a:r>
              <a:rPr lang="en-US" altLang="en-US" sz="2400" dirty="0" smtClean="0"/>
              <a:t>, Physics Dept., Calvin College, 1993.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0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Ruby Laser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Displaying IMG_7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Helium-Neon Lasers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956" y="1825625"/>
            <a:ext cx="8394493" cy="48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Gas and Liquid Dye Lasers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879" y="1825624"/>
            <a:ext cx="767496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AlGaAs</a:t>
            </a:r>
            <a:r>
              <a:rPr lang="en-US" dirty="0" smtClean="0"/>
              <a:t> Tunable Diode Laser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056" y="1825625"/>
            <a:ext cx="8619344" cy="48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External Grating Tunable Diode Laser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977" y="1825625"/>
            <a:ext cx="8499423" cy="48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1243</Words>
  <Application>Microsoft Office PowerPoint</Application>
  <PresentationFormat>Widescreen</PresentationFormat>
  <Paragraphs>194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A Laboratory to Teach Laser and Atomic Physics</vt:lpstr>
      <vt:lpstr>Course Description</vt:lpstr>
      <vt:lpstr>Pertinent Physics Principles to Be Taught</vt:lpstr>
      <vt:lpstr>Experimental Objectives</vt:lpstr>
      <vt:lpstr>The Ruby Laser </vt:lpstr>
      <vt:lpstr>Helium-Neon Lasers</vt:lpstr>
      <vt:lpstr>The Nitrogen Gas and Liquid Dye Lasers</vt:lpstr>
      <vt:lpstr>The AlGaAs Tunable Diode Laser</vt:lpstr>
      <vt:lpstr>The External Grating Tunable Diode Laser</vt:lpstr>
      <vt:lpstr>The Carbon-dioxide Laser</vt:lpstr>
      <vt:lpstr>Nd-YAG and InGaN Lasers </vt:lpstr>
      <vt:lpstr>The Ruby Laser Experiment – 693 nm</vt:lpstr>
      <vt:lpstr>Rubidium Experiment – 780 nm and 795 nm</vt:lpstr>
      <vt:lpstr>Cesium Experiment --  852 and 894 nm</vt:lpstr>
      <vt:lpstr>The Iodine Molecular Bond Experiment</vt:lpstr>
      <vt:lpstr>    ND-YAG Excitation of the Iodine Molecule</vt:lpstr>
      <vt:lpstr>The Krypton Optogalvanic Experiment</vt:lpstr>
      <vt:lpstr>PowerPoint Presentation</vt:lpstr>
      <vt:lpstr>The Temperature-Tunable Diode Laser</vt:lpstr>
      <vt:lpstr>Calibration of the AlGaAs Tunable Laser</vt:lpstr>
      <vt:lpstr>Rubidium 780 nm Line Data</vt:lpstr>
      <vt:lpstr>Rubidium 795 nm Line Data</vt:lpstr>
      <vt:lpstr>Hyperfine Splitting of the 852 nm Line in Cs</vt:lpstr>
      <vt:lpstr>Hyperfine Splitting of the 894 nm Line in Cs</vt:lpstr>
      <vt:lpstr>Nuclear Energy Levels – Maria Goeppert Mayer –                      for 1H ,  7Li ,  23Na , 39K ,  85Rb ,  133Cs</vt:lpstr>
      <vt:lpstr>Rubidium - 85 Doublet and Hyperfine Levels </vt:lpstr>
      <vt:lpstr>Cesium -- 133 Doublet and Hyperfine Levels</vt:lpstr>
      <vt:lpstr>Hyperfine Energy Level Splitting  (Steck)</vt:lpstr>
      <vt:lpstr>Calculating Hyperfine Energy Splitting  (Steck)</vt:lpstr>
      <vt:lpstr>Hyperfine Splitting Measurements</vt:lpstr>
      <vt:lpstr>Spectrum of Iodine Molecule Excited by Frequency-Doubled Nd:YAG Laser</vt:lpstr>
      <vt:lpstr>The Birge – Sponer Plot</vt:lpstr>
      <vt:lpstr>Calculations from the Data; Harmonic Oscillator Model</vt:lpstr>
      <vt:lpstr>Raman Scattering (Nylon) – Rayleigh Peak</vt:lpstr>
      <vt:lpstr>Raman Scattering (Nylon) – Stokes Peak</vt:lpstr>
      <vt:lpstr>Raman Scattering (Nylon) – Anti-Stokes Peak</vt:lpstr>
      <vt:lpstr>The Stable Isotopes of Krypton</vt:lpstr>
      <vt:lpstr>WV Wesleyan Physics Senior Class  2016-2017</vt:lpstr>
      <vt:lpstr>Conclusions</vt:lpstr>
      <vt:lpstr>Acknowledgements</vt:lpstr>
      <vt:lpstr>References</vt:lpstr>
    </vt:vector>
  </TitlesOfParts>
  <Company>West Virginia Wesleyan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Laboratory to Teach Laser and Atomic Physics</dc:title>
  <dc:creator>Wiest, Joseph</dc:creator>
  <cp:lastModifiedBy>Wiest, Joseph</cp:lastModifiedBy>
  <cp:revision>96</cp:revision>
  <cp:lastPrinted>2017-07-24T20:56:41Z</cp:lastPrinted>
  <dcterms:created xsi:type="dcterms:W3CDTF">2017-07-10T15:14:37Z</dcterms:created>
  <dcterms:modified xsi:type="dcterms:W3CDTF">2017-07-26T16:36:36Z</dcterms:modified>
</cp:coreProperties>
</file>